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0" r:id="rId2"/>
    <p:sldMasterId id="2147483712" r:id="rId3"/>
    <p:sldMasterId id="2147483724" r:id="rId4"/>
    <p:sldMasterId id="2147483736" r:id="rId5"/>
    <p:sldMasterId id="2147483748" r:id="rId6"/>
    <p:sldMasterId id="2147483760" r:id="rId7"/>
  </p:sldMasterIdLst>
  <p:notesMasterIdLst>
    <p:notesMasterId r:id="rId34"/>
  </p:notesMasterIdLst>
  <p:handoutMasterIdLst>
    <p:handoutMasterId r:id="rId35"/>
  </p:handoutMasterIdLst>
  <p:sldIdLst>
    <p:sldId id="532" r:id="rId8"/>
    <p:sldId id="502" r:id="rId9"/>
    <p:sldId id="415" r:id="rId10"/>
    <p:sldId id="456" r:id="rId11"/>
    <p:sldId id="458" r:id="rId12"/>
    <p:sldId id="549" r:id="rId13"/>
    <p:sldId id="534" r:id="rId14"/>
    <p:sldId id="535" r:id="rId15"/>
    <p:sldId id="461" r:id="rId16"/>
    <p:sldId id="417" r:id="rId17"/>
    <p:sldId id="536" r:id="rId18"/>
    <p:sldId id="528" r:id="rId19"/>
    <p:sldId id="527" r:id="rId20"/>
    <p:sldId id="508" r:id="rId21"/>
    <p:sldId id="524" r:id="rId22"/>
    <p:sldId id="538" r:id="rId23"/>
    <p:sldId id="513" r:id="rId24"/>
    <p:sldId id="529" r:id="rId25"/>
    <p:sldId id="547" r:id="rId26"/>
    <p:sldId id="543" r:id="rId27"/>
    <p:sldId id="544" r:id="rId28"/>
    <p:sldId id="545" r:id="rId29"/>
    <p:sldId id="546" r:id="rId30"/>
    <p:sldId id="501" r:id="rId31"/>
    <p:sldId id="542" r:id="rId32"/>
    <p:sldId id="550"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ndi Murphy" initials="BM" lastIdx="13" clrIdx="0"/>
  <p:cmAuthor id="1" name="Lorin" initials="L" lastIdx="3" clrIdx="1"/>
  <p:cmAuthor id="2" name="Silvia Almaraz" initials="SA" lastIdx="7" clrIdx="2">
    <p:extLst/>
  </p:cmAuthor>
  <p:cmAuthor id="3" name="Luzby Hernandez" initials="L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296"/>
    <a:srgbClr val="39639D"/>
    <a:srgbClr val="CC99FF"/>
    <a:srgbClr val="92ABC0"/>
    <a:srgbClr val="2DA2C0"/>
    <a:srgbClr val="474A73"/>
    <a:srgbClr val="20467A"/>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3" autoAdjust="0"/>
    <p:restoredTop sz="95501" autoAdjust="0"/>
  </p:normalViewPr>
  <p:slideViewPr>
    <p:cSldViewPr>
      <p:cViewPr>
        <p:scale>
          <a:sx n="100" d="100"/>
          <a:sy n="100" d="100"/>
        </p:scale>
        <p:origin x="-34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1494" y="31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0E49FCA4-60A4-42C3-9DA5-3F96D995F808}" type="datetimeFigureOut">
              <a:rPr lang="en-US" smtClean="0"/>
              <a:pPr/>
              <a:t>1/22/2015</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77" tIns="46589" rIns="93177" bIns="46589" rtlCol="0" anchor="b"/>
          <a:lstStyle>
            <a:lvl1pPr algn="r">
              <a:defRPr sz="1200"/>
            </a:lvl1pPr>
          </a:lstStyle>
          <a:p>
            <a:fld id="{A179D195-59E1-4587-88E3-61F01C3792FA}" type="slidenum">
              <a:rPr lang="en-US" smtClean="0"/>
              <a:pPr/>
              <a:t>‹#›</a:t>
            </a:fld>
            <a:endParaRPr lang="en-US" dirty="0"/>
          </a:p>
        </p:txBody>
      </p:sp>
    </p:spTree>
    <p:extLst>
      <p:ext uri="{BB962C8B-B14F-4D97-AF65-F5344CB8AC3E}">
        <p14:creationId xmlns:p14="http://schemas.microsoft.com/office/powerpoint/2010/main" val="2544788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773C36E2-6C28-4E75-AEED-BE5BAC366041}" type="datetimeFigureOut">
              <a:rPr lang="en-US" smtClean="0"/>
              <a:pPr/>
              <a:t>1/22/2015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88A3050C-CC6A-49B1-8E58-89EC3346006A}" type="slidenum">
              <a:rPr lang="en-US" smtClean="0"/>
              <a:pPr/>
              <a:t>‹#›</a:t>
            </a:fld>
            <a:endParaRPr lang="en-US" dirty="0"/>
          </a:p>
        </p:txBody>
      </p:sp>
    </p:spTree>
    <p:extLst>
      <p:ext uri="{BB962C8B-B14F-4D97-AF65-F5344CB8AC3E}">
        <p14:creationId xmlns:p14="http://schemas.microsoft.com/office/powerpoint/2010/main" val="31136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6044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Nuestras fórmulas ofrecen muchas ventajas, pero lo que más importa es que los pacientes obtienen resultados. Y con ello, nuestros profesionales sanitarios también obtienen resultados. La calidad es lo más importante y es lo primero que hay que buscar cuando los pacientes afirman estar ya tomando algún suplemento. </a:t>
            </a:r>
            <a:endParaRPr lang="es-ES_tradnl"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10</a:t>
            </a:fld>
            <a:endParaRPr lang="en-US" dirty="0"/>
          </a:p>
        </p:txBody>
      </p:sp>
    </p:spTree>
    <p:extLst>
      <p:ext uri="{BB962C8B-B14F-4D97-AF65-F5344CB8AC3E}">
        <p14:creationId xmlns:p14="http://schemas.microsoft.com/office/powerpoint/2010/main" val="3269657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3050C-CC6A-49B1-8E58-89EC3346006A}" type="slidenum">
              <a:rPr lang="en-US" smtClean="0"/>
              <a:pPr/>
              <a:t>11</a:t>
            </a:fld>
            <a:endParaRPr lang="en-US" dirty="0"/>
          </a:p>
        </p:txBody>
      </p:sp>
    </p:spTree>
    <p:extLst>
      <p:ext uri="{BB962C8B-B14F-4D97-AF65-F5344CB8AC3E}">
        <p14:creationId xmlns:p14="http://schemas.microsoft.com/office/powerpoint/2010/main" val="1892722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49F78-9ED7-4266-BDFF-4447E517A7E6}" type="slidenum">
              <a:rPr lang="en-US"/>
              <a:pPr/>
              <a:t>12</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s-ES_tradnl" dirty="0" smtClean="0"/>
              <a:t>Nosotros</a:t>
            </a:r>
            <a:endParaRPr lang="es-ES_tradnl" dirty="0"/>
          </a:p>
        </p:txBody>
      </p:sp>
    </p:spTree>
    <p:extLst>
      <p:ext uri="{BB962C8B-B14F-4D97-AF65-F5344CB8AC3E}">
        <p14:creationId xmlns:p14="http://schemas.microsoft.com/office/powerpoint/2010/main" val="41597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49F78-9ED7-4266-BDFF-4447E517A7E6}" type="slidenum">
              <a:rPr lang="en-US"/>
              <a:pPr/>
              <a:t>13</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s-ES_tradnl" dirty="0" smtClean="0"/>
              <a:t>Nosotros</a:t>
            </a:r>
            <a:endParaRPr lang="es-ES_tradnl" dirty="0"/>
          </a:p>
        </p:txBody>
      </p:sp>
    </p:spTree>
    <p:extLst>
      <p:ext uri="{BB962C8B-B14F-4D97-AF65-F5344CB8AC3E}">
        <p14:creationId xmlns:p14="http://schemas.microsoft.com/office/powerpoint/2010/main" val="404797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14</a:t>
            </a:fld>
            <a:endParaRPr lang="en-US" dirty="0"/>
          </a:p>
        </p:txBody>
      </p:sp>
    </p:spTree>
    <p:extLst>
      <p:ext uri="{BB962C8B-B14F-4D97-AF65-F5344CB8AC3E}">
        <p14:creationId xmlns:p14="http://schemas.microsoft.com/office/powerpoint/2010/main" val="299576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Gracias a los kits de productos, hacemos que sea más fácil conservar pacientes en un programa de mantenimiento del bienestar. Multiplique los beneficios de cada kit por el número de pacientes que realicen pedidos recurrentes mensuales del programa de bienestar.</a:t>
            </a:r>
            <a:endParaRPr lang="es-ES_tradnl"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15</a:t>
            </a:fld>
            <a:endParaRPr lang="en-US" dirty="0"/>
          </a:p>
        </p:txBody>
      </p:sp>
    </p:spTree>
    <p:extLst>
      <p:ext uri="{BB962C8B-B14F-4D97-AF65-F5344CB8AC3E}">
        <p14:creationId xmlns:p14="http://schemas.microsoft.com/office/powerpoint/2010/main" val="3239714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[Este es el programa global para HP. No existen etiquetas </a:t>
            </a:r>
            <a:r>
              <a:rPr lang="es-ES_tradnl" dirty="0" err="1" smtClean="0"/>
              <a:t>nmx</a:t>
            </a:r>
            <a:r>
              <a:rPr lang="es-ES_tradnl" dirty="0" smtClean="0"/>
              <a:t>. Utilice las etiquetas de cada país]</a:t>
            </a:r>
            <a:endParaRPr lang="es-ES_tradnl"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478380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baseline="0" dirty="0" smtClean="0"/>
              <a:t>[Determine el nombre oficial/global vs internacional. Pendiente de confirmación con todos.]</a:t>
            </a:r>
            <a:endParaRPr lang="es-ES_tradnl"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17</a:t>
            </a:fld>
            <a:endParaRPr lang="en-US" dirty="0"/>
          </a:p>
        </p:txBody>
      </p:sp>
    </p:spTree>
    <p:extLst>
      <p:ext uri="{BB962C8B-B14F-4D97-AF65-F5344CB8AC3E}">
        <p14:creationId xmlns:p14="http://schemas.microsoft.com/office/powerpoint/2010/main" val="1020946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18</a:t>
            </a:fld>
            <a:endParaRPr lang="en-US" dirty="0"/>
          </a:p>
        </p:txBody>
      </p:sp>
    </p:spTree>
    <p:extLst>
      <p:ext uri="{BB962C8B-B14F-4D97-AF65-F5344CB8AC3E}">
        <p14:creationId xmlns:p14="http://schemas.microsoft.com/office/powerpoint/2010/main" val="216207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8A3050C-CC6A-49B1-8E58-89EC3346006A}" type="slidenum">
              <a:rPr lang="en-US" smtClean="0"/>
              <a:pPr/>
              <a:t>20</a:t>
            </a:fld>
            <a:endParaRPr lang="en-US" dirty="0"/>
          </a:p>
        </p:txBody>
      </p:sp>
    </p:spTree>
    <p:extLst>
      <p:ext uri="{BB962C8B-B14F-4D97-AF65-F5344CB8AC3E}">
        <p14:creationId xmlns:p14="http://schemas.microsoft.com/office/powerpoint/2010/main" val="346569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94913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E4F0816C-8912-4338-A5B0-8C7032B462CA}" type="slidenum">
              <a:rPr lang="en-US">
                <a:solidFill>
                  <a:srgbClr val="000000"/>
                </a:solidFill>
                <a:ea typeface="ＭＳ Ｐゴシック"/>
                <a:cs typeface="ＭＳ Ｐゴシック"/>
              </a:rPr>
              <a:pPr eaLnBrk="0" hangingPunct="0"/>
              <a:t>21</a:t>
            </a:fld>
            <a:endParaRPr lang="en-US" dirty="0">
              <a:solidFill>
                <a:srgbClr val="000000"/>
              </a:solidFill>
              <a:ea typeface="ＭＳ Ｐゴシック"/>
              <a:cs typeface="ＭＳ Ｐゴシック"/>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baseline="0" dirty="0">
                <a:latin typeface="Arial"/>
              </a:rPr>
              <a:t>[</a:t>
            </a:r>
            <a:r>
              <a:rPr dirty="0">
                <a:latin typeface="Arial"/>
              </a:rPr>
              <a:t>Creative – please change the text</a:t>
            </a:r>
            <a:r>
              <a:rPr baseline="0" dirty="0">
                <a:latin typeface="Arial"/>
              </a:rPr>
              <a:t> items for HP specialty to text objects so they can be changed on the fly instead of embedded in the graphic.  NOTE:   Distributor:  If you know the specialties of the professionals you are working with you can edit the  specialty names to target the prospects you are working with.]</a:t>
            </a:r>
            <a:endParaRPr lang="en-US" dirty="0" smtClean="0">
              <a:latin typeface="Arial" pitchFamily="34" charset="0"/>
            </a:endParaRPr>
          </a:p>
        </p:txBody>
      </p:sp>
    </p:spTree>
    <p:extLst>
      <p:ext uri="{BB962C8B-B14F-4D97-AF65-F5344CB8AC3E}">
        <p14:creationId xmlns:p14="http://schemas.microsoft.com/office/powerpoint/2010/main" val="1092962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94FEEDEB-C5ED-4FF3-9DAB-038B09E20D7E}" type="slidenum">
              <a:rPr lang="en-US">
                <a:solidFill>
                  <a:srgbClr val="000000"/>
                </a:solidFill>
                <a:ea typeface="ＭＳ Ｐゴシック"/>
                <a:cs typeface="ＭＳ Ｐゴシック"/>
              </a:rPr>
              <a:pPr eaLnBrk="0" hangingPunct="0"/>
              <a:t>22</a:t>
            </a:fld>
            <a:endParaRPr lang="en-US" dirty="0">
              <a:solidFill>
                <a:srgbClr val="000000"/>
              </a:solidFill>
              <a:ea typeface="ＭＳ Ｐゴシック"/>
              <a:cs typeface="ＭＳ Ｐゴシック"/>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extLst>
      <p:ext uri="{BB962C8B-B14F-4D97-AF65-F5344CB8AC3E}">
        <p14:creationId xmlns:p14="http://schemas.microsoft.com/office/powerpoint/2010/main" val="304747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24</a:t>
            </a:fld>
            <a:endParaRPr lang="en-US" dirty="0"/>
          </a:p>
        </p:txBody>
      </p:sp>
    </p:spTree>
    <p:extLst>
      <p:ext uri="{BB962C8B-B14F-4D97-AF65-F5344CB8AC3E}">
        <p14:creationId xmlns:p14="http://schemas.microsoft.com/office/powerpoint/2010/main" val="412558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25</a:t>
            </a:fld>
            <a:endParaRPr lang="en-US" dirty="0"/>
          </a:p>
        </p:txBody>
      </p:sp>
    </p:spTree>
    <p:extLst>
      <p:ext uri="{BB962C8B-B14F-4D97-AF65-F5344CB8AC3E}">
        <p14:creationId xmlns:p14="http://schemas.microsoft.com/office/powerpoint/2010/main" val="4125583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56044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3</a:t>
            </a:fld>
            <a:endParaRPr lang="en-US" dirty="0"/>
          </a:p>
        </p:txBody>
      </p:sp>
    </p:spTree>
    <p:extLst>
      <p:ext uri="{BB962C8B-B14F-4D97-AF65-F5344CB8AC3E}">
        <p14:creationId xmlns:p14="http://schemas.microsoft.com/office/powerpoint/2010/main" val="297959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4</a:t>
            </a:fld>
            <a:endParaRPr lang="en-US" dirty="0"/>
          </a:p>
        </p:txBody>
      </p:sp>
    </p:spTree>
    <p:extLst>
      <p:ext uri="{BB962C8B-B14F-4D97-AF65-F5344CB8AC3E}">
        <p14:creationId xmlns:p14="http://schemas.microsoft.com/office/powerpoint/2010/main" val="366993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CFEAF-802F-4BA4-A970-388E1732E430}"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311555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baseline="0">
                <a:latin typeface="Arial"/>
              </a:rPr>
              <a:t>Muchas marcas populares tienen ingredientes que no son saludables. Se ve en sus etiquetas. La mayoría de los pacientes ignora estos temas.</a:t>
            </a:r>
            <a:endParaRPr lang="en-US" dirty="0" smtClean="0">
              <a:latin typeface="Arial" pitchFamily="34" charset="0"/>
            </a:endParaRPr>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CFEAF-802F-4BA4-A970-388E1732E430}"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val="135429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3050C-CC6A-49B1-8E58-89EC3346006A}" type="slidenum">
              <a:rPr lang="en-US" smtClean="0"/>
              <a:pPr/>
              <a:t>7</a:t>
            </a:fld>
            <a:endParaRPr lang="en-US" dirty="0"/>
          </a:p>
        </p:txBody>
      </p:sp>
    </p:spTree>
    <p:extLst>
      <p:ext uri="{BB962C8B-B14F-4D97-AF65-F5344CB8AC3E}">
        <p14:creationId xmlns:p14="http://schemas.microsoft.com/office/powerpoint/2010/main" val="77155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3050C-CC6A-49B1-8E58-89EC3346006A}" type="slidenum">
              <a:rPr lang="en-US" smtClean="0"/>
              <a:pPr/>
              <a:t>8</a:t>
            </a:fld>
            <a:endParaRPr lang="en-US" dirty="0"/>
          </a:p>
        </p:txBody>
      </p:sp>
    </p:spTree>
    <p:extLst>
      <p:ext uri="{BB962C8B-B14F-4D97-AF65-F5344CB8AC3E}">
        <p14:creationId xmlns:p14="http://schemas.microsoft.com/office/powerpoint/2010/main" val="132495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Uno de los factores que distinguen a nuestros productos de la competencia son las fórmulas isotónicas. Sin aglutinantes ni productos de relleno, las soluciones isotónicas ofrecen la máxima absorción, lo que redunda en la mejora en la obtención de resultados. Con unos ingredientes y unos niveles de absorción en el organismo correctos, los pacientes obtienen resultados y nuestros profesionales también. También contamos con píldoras de alta calidad y con cápsulas blandas diseñadas para la obtención de resultados. No todos los productos pueden darse en forma isotónica, pero al incorporar una tecnología y un diseño de calidad, las fórmulas de nuestras píldoras ofrecen resultados palpables para los pacientes.</a:t>
            </a:r>
          </a:p>
          <a:p>
            <a:endParaRPr lang="es-ES_tradnl"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9</a:t>
            </a:fld>
            <a:endParaRPr lang="en-US" dirty="0"/>
          </a:p>
        </p:txBody>
      </p:sp>
    </p:spTree>
    <p:extLst>
      <p:ext uri="{BB962C8B-B14F-4D97-AF65-F5344CB8AC3E}">
        <p14:creationId xmlns:p14="http://schemas.microsoft.com/office/powerpoint/2010/main" val="421575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9470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2125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908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363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7131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979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133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1650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548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375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1235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507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138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3191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602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0692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470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691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5158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2751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785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3447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2253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7787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9883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3521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56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6758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1240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762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8739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3122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4701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7956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726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6728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601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70733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5023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7760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5801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885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563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3561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36430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471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92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80711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45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10636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98430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13896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82931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7874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472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C5A98-A39C-4621-A129-208F8F813430}"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C5A98-A39C-4621-A129-208F8F813430}" type="datetimeFigureOut">
              <a:rPr lang="en-US" smtClean="0"/>
              <a:pPr/>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AD3B-B8A8-4013-BCD8-1EDA3457F4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328F4-AFA7-4614-9418-0F1D6BC0E559}" type="datetimeFigureOut">
              <a:rPr lang="en-US" smtClean="0"/>
              <a:pPr/>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DAAE4-9FE5-40BE-942E-879F5582F9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los estilos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681328F4-AFA7-4614-9418-0F1D6BC0E559}"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49FDAAE4-9FE5-40BE-942E-879F5582F9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9205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los estilos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681328F4-AFA7-4614-9418-0F1D6BC0E559}"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49FDAAE4-9FE5-40BE-942E-879F5582F9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986861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los estilos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681328F4-AFA7-4614-9418-0F1D6BC0E559}"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49FDAAE4-9FE5-40BE-942E-879F5582F9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86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los estilos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681328F4-AFA7-4614-9418-0F1D6BC0E559}"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49FDAAE4-9FE5-40BE-942E-879F5582F9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6467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los estilos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681328F4-AFA7-4614-9418-0F1D6BC0E559}"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49FDAAE4-9FE5-40BE-942E-879F5582F9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878945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multicentrum.es/productos/multicentrum/composicion/" TargetMode="External"/><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hyperlink" Target="http://multicentrum.es/productos/multicentrum-junior/composicion/"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1" y="2209800"/>
            <a:ext cx="6476999" cy="4114800"/>
          </a:xfrm>
        </p:spPr>
        <p:txBody>
          <a:bodyPr>
            <a:normAutofit/>
          </a:bodyPr>
          <a:lstStyle/>
          <a:p>
            <a:pPr algn="l">
              <a:spcBef>
                <a:spcPts val="0"/>
              </a:spcBef>
            </a:pPr>
            <a:endParaRPr lang="es-ES_tradnl" sz="4400" spc="-170" dirty="0" smtClean="0">
              <a:solidFill>
                <a:srgbClr val="39639D"/>
              </a:solidFill>
              <a:cs typeface="Futura Book"/>
            </a:endParaRPr>
          </a:p>
          <a:p>
            <a:pPr algn="l">
              <a:spcBef>
                <a:spcPts val="0"/>
              </a:spcBef>
            </a:pPr>
            <a:r>
              <a:rPr lang="es-ES_tradnl" sz="4400" spc="-170" dirty="0" smtClean="0">
                <a:solidFill>
                  <a:srgbClr val="39639D"/>
                </a:solidFill>
                <a:cs typeface="Futura Book"/>
              </a:rPr>
              <a:t>Apoyamos a los Profesionales Sanitarios a ofrecer</a:t>
            </a:r>
            <a:r>
              <a:rPr lang="es-ES_tradnl" sz="4400" spc="-170" dirty="0" smtClean="0">
                <a:solidFill>
                  <a:srgbClr val="FF0000"/>
                </a:solidFill>
                <a:cs typeface="Futura Book"/>
              </a:rPr>
              <a:t> </a:t>
            </a:r>
            <a:r>
              <a:rPr lang="es-ES_tradnl" sz="4400" spc="-170" dirty="0" smtClean="0">
                <a:solidFill>
                  <a:srgbClr val="39639D"/>
                </a:solidFill>
                <a:cs typeface="Futura Book"/>
              </a:rPr>
              <a:t>bienestar para sus pacientes y su consulta. </a:t>
            </a:r>
            <a:br>
              <a:rPr lang="es-ES_tradnl" sz="4400" spc="-170" dirty="0" smtClean="0">
                <a:solidFill>
                  <a:srgbClr val="39639D"/>
                </a:solidFill>
                <a:cs typeface="Futura Book"/>
              </a:rPr>
            </a:br>
            <a:endParaRPr lang="es-ES_tradnl" sz="4400" strike="sngStrike" spc="-170" dirty="0" smtClean="0">
              <a:solidFill>
                <a:srgbClr val="39639D"/>
              </a:solidFill>
              <a:cs typeface="Futura Book"/>
            </a:endParaRPr>
          </a:p>
          <a:p>
            <a:pPr algn="l">
              <a:spcBef>
                <a:spcPts val="0"/>
              </a:spcBef>
            </a:pPr>
            <a:endParaRPr lang="es-ES_tradnl" sz="4400" dirty="0" smtClean="0">
              <a:cs typeface="Futura Std Book"/>
            </a:endParaRPr>
          </a:p>
        </p:txBody>
      </p:sp>
      <p:sp>
        <p:nvSpPr>
          <p:cNvPr id="5" name="Rectangle 4"/>
          <p:cNvSpPr/>
          <p:nvPr/>
        </p:nvSpPr>
        <p:spPr>
          <a:xfrm>
            <a:off x="4038600" y="381000"/>
            <a:ext cx="3276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39639D"/>
              </a:solidFill>
              <a:latin typeface="Trebuchet MS" panose="020B0603020202020204" pitchFamily="34" charset="0"/>
            </a:endParaRPr>
          </a:p>
        </p:txBody>
      </p:sp>
      <p:sp>
        <p:nvSpPr>
          <p:cNvPr id="7" name="Rectangle 6"/>
          <p:cNvSpPr/>
          <p:nvPr/>
        </p:nvSpPr>
        <p:spPr>
          <a:xfrm>
            <a:off x="4343400" y="304800"/>
            <a:ext cx="3276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solidFill>
                  <a:prstClr val="black"/>
                </a:solidFill>
                <a:latin typeface="Trebuchet MS" panose="020B0603020202020204" pitchFamily="34" charset="0"/>
              </a:rPr>
              <a:t>ESPAÑA</a:t>
            </a:r>
            <a:endParaRPr lang="en-US" sz="6000" b="1" dirty="0">
              <a:solidFill>
                <a:prstClr val="black"/>
              </a:solidFill>
              <a:latin typeface="Trebuchet MS" panose="020B0603020202020204" pitchFamily="34" charset="0"/>
            </a:endParaRPr>
          </a:p>
        </p:txBody>
      </p:sp>
      <p:pic>
        <p:nvPicPr>
          <p:cNvPr id="2" name="Picture 1"/>
          <p:cNvPicPr>
            <a:picLocks noChangeAspect="1"/>
          </p:cNvPicPr>
          <p:nvPr/>
        </p:nvPicPr>
        <p:blipFill>
          <a:blip r:embed="rId3"/>
          <a:stretch>
            <a:fillRect/>
          </a:stretch>
        </p:blipFill>
        <p:spPr>
          <a:xfrm>
            <a:off x="653392" y="914400"/>
            <a:ext cx="2959100" cy="990600"/>
          </a:xfrm>
          <a:prstGeom prst="rect">
            <a:avLst/>
          </a:prstGeom>
        </p:spPr>
      </p:pic>
      <p:pic>
        <p:nvPicPr>
          <p:cNvPr id="8" name="Picture 1" descr="medicalgirl.png"/>
          <p:cNvPicPr>
            <a:picLocks noChangeAspect="1"/>
          </p:cNvPicPr>
          <p:nvPr/>
        </p:nvPicPr>
        <p:blipFill>
          <a:blip r:embed="rId4" cstate="email">
            <a:alphaModFix amt="55000"/>
            <a:extLst>
              <a:ext uri="{28A0092B-C50C-407E-A947-70E740481C1C}">
                <a14:useLocalDpi xmlns:a14="http://schemas.microsoft.com/office/drawing/2010/main"/>
              </a:ext>
            </a:extLst>
          </a:blip>
          <a:stretch>
            <a:fillRect/>
          </a:stretch>
        </p:blipFill>
        <p:spPr>
          <a:xfrm>
            <a:off x="6076520" y="1855648"/>
            <a:ext cx="3067480" cy="5002352"/>
          </a:xfrm>
          <a:prstGeom prst="rect">
            <a:avLst/>
          </a:prstGeom>
        </p:spPr>
      </p:pic>
    </p:spTree>
    <p:extLst>
      <p:ext uri="{BB962C8B-B14F-4D97-AF65-F5344CB8AC3E}">
        <p14:creationId xmlns:p14="http://schemas.microsoft.com/office/powerpoint/2010/main" val="2086825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otinix_tippedCapWithSpill.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38800" y="914400"/>
            <a:ext cx="4087042" cy="3060700"/>
          </a:xfrm>
          <a:prstGeom prst="rect">
            <a:avLst/>
          </a:prstGeom>
        </p:spPr>
      </p:pic>
      <p:sp>
        <p:nvSpPr>
          <p:cNvPr id="3" name="Title 2"/>
          <p:cNvSpPr>
            <a:spLocks noGrp="1"/>
          </p:cNvSpPr>
          <p:nvPr>
            <p:ph type="title"/>
          </p:nvPr>
        </p:nvSpPr>
        <p:spPr>
          <a:xfrm>
            <a:off x="381000" y="228600"/>
            <a:ext cx="8382000" cy="838200"/>
          </a:xfrm>
        </p:spPr>
        <p:txBody>
          <a:bodyPr>
            <a:normAutofit/>
          </a:bodyPr>
          <a:lstStyle/>
          <a:p>
            <a:r>
              <a:rPr lang="es-ES" sz="4000" b="0">
                <a:solidFill>
                  <a:srgbClr val="39639D"/>
                </a:solidFill>
                <a:effectLst/>
                <a:latin typeface="Trebuchet MS"/>
                <a:cs typeface="Futura Book"/>
              </a:rPr>
              <a:t>Nutrición isotónica</a:t>
            </a:r>
            <a:endParaRPr lang="en-US" sz="4000" b="0" dirty="0">
              <a:solidFill>
                <a:srgbClr val="39639D"/>
              </a:solidFill>
              <a:effectLst/>
              <a:latin typeface="Trebuchet MS" panose="020B0603020202020204" pitchFamily="34" charset="0"/>
              <a:cs typeface="Futura Book"/>
            </a:endParaRPr>
          </a:p>
        </p:txBody>
      </p:sp>
      <p:sp>
        <p:nvSpPr>
          <p:cNvPr id="2" name="Content Placeholder 1"/>
          <p:cNvSpPr>
            <a:spLocks noGrp="1"/>
          </p:cNvSpPr>
          <p:nvPr>
            <p:ph idx="1"/>
          </p:nvPr>
        </p:nvSpPr>
        <p:spPr>
          <a:xfrm>
            <a:off x="304800" y="1219200"/>
            <a:ext cx="6324600" cy="5486400"/>
          </a:xfrm>
        </p:spPr>
        <p:txBody>
          <a:bodyPr>
            <a:normAutofit fontScale="62500" lnSpcReduction="20000"/>
          </a:bodyPr>
          <a:lstStyle/>
          <a:p>
            <a:pPr lvl="1">
              <a:lnSpc>
                <a:spcPct val="120000"/>
              </a:lnSpc>
              <a:buFont typeface="Arial"/>
              <a:buChar char="•"/>
            </a:pPr>
            <a:r>
              <a:rPr lang="es-ES" sz="3200" dirty="0" smtClean="0">
                <a:latin typeface="Trebuchet MS"/>
              </a:rPr>
              <a:t>Aporte superior de nutrientes. </a:t>
            </a:r>
            <a:endParaRPr lang="es-ES" sz="3200" strike="sngStrike" dirty="0">
              <a:latin typeface="Trebuchet MS"/>
            </a:endParaRPr>
          </a:p>
          <a:p>
            <a:pPr lvl="1">
              <a:lnSpc>
                <a:spcPct val="120000"/>
              </a:lnSpc>
              <a:buFont typeface="Arial"/>
              <a:buChar char="•"/>
            </a:pPr>
            <a:r>
              <a:rPr lang="es-ES" sz="3200" dirty="0">
                <a:latin typeface="Trebuchet MS"/>
              </a:rPr>
              <a:t>Medidas excepcionales de control de calidad</a:t>
            </a:r>
          </a:p>
          <a:p>
            <a:pPr lvl="1">
              <a:lnSpc>
                <a:spcPct val="120000"/>
              </a:lnSpc>
              <a:buFont typeface="Arial"/>
              <a:buChar char="•"/>
            </a:pPr>
            <a:r>
              <a:rPr lang="es-ES" sz="3200" dirty="0">
                <a:latin typeface="Trebuchet MS"/>
              </a:rPr>
              <a:t>Localización y subcontratación de productos </a:t>
            </a:r>
            <a:r>
              <a:rPr lang="es-ES" sz="3200" dirty="0" smtClean="0">
                <a:latin typeface="Trebuchet MS"/>
              </a:rPr>
              <a:t/>
            </a:r>
            <a:br>
              <a:rPr lang="es-ES" sz="3200" dirty="0" smtClean="0">
                <a:latin typeface="Trebuchet MS"/>
              </a:rPr>
            </a:br>
            <a:r>
              <a:rPr lang="es-ES" sz="3200" dirty="0" smtClean="0">
                <a:latin typeface="Trebuchet MS"/>
              </a:rPr>
              <a:t>de </a:t>
            </a:r>
            <a:r>
              <a:rPr lang="es-ES" sz="3200" dirty="0">
                <a:latin typeface="Trebuchet MS"/>
              </a:rPr>
              <a:t>calidad</a:t>
            </a:r>
          </a:p>
          <a:p>
            <a:pPr lvl="1">
              <a:lnSpc>
                <a:spcPct val="120000"/>
              </a:lnSpc>
              <a:buFont typeface="Arial"/>
              <a:buChar char="•"/>
            </a:pPr>
            <a:r>
              <a:rPr lang="es-ES" sz="3200" dirty="0">
                <a:latin typeface="Trebuchet MS"/>
              </a:rPr>
              <a:t>Fórmulas integrales y sinérgicas</a:t>
            </a:r>
          </a:p>
          <a:p>
            <a:pPr lvl="1"/>
            <a:endParaRPr lang="en-US" dirty="0" smtClean="0">
              <a:latin typeface="Trebuchet MS" panose="020B0603020202020204" pitchFamily="34" charset="0"/>
            </a:endParaRPr>
          </a:p>
          <a:p>
            <a:pPr marL="109728" indent="0">
              <a:buNone/>
            </a:pPr>
            <a:r>
              <a:rPr lang="es-ES" b="1" dirty="0">
                <a:solidFill>
                  <a:srgbClr val="39639D"/>
                </a:solidFill>
                <a:latin typeface="Trebuchet MS"/>
              </a:rPr>
              <a:t>Valor para el </a:t>
            </a:r>
            <a:r>
              <a:rPr lang="es-ES" b="1" dirty="0">
                <a:solidFill>
                  <a:schemeClr val="tx2"/>
                </a:solidFill>
                <a:latin typeface="Trebuchet MS"/>
              </a:rPr>
              <a:t>P</a:t>
            </a:r>
            <a:r>
              <a:rPr lang="es-ES" b="1" dirty="0">
                <a:solidFill>
                  <a:srgbClr val="39639D"/>
                </a:solidFill>
                <a:latin typeface="Trebuchet MS"/>
              </a:rPr>
              <a:t>rofesional </a:t>
            </a:r>
            <a:r>
              <a:rPr lang="es-ES" b="1" dirty="0" smtClean="0">
                <a:solidFill>
                  <a:schemeClr val="tx2"/>
                </a:solidFill>
                <a:latin typeface="Trebuchet MS"/>
              </a:rPr>
              <a:t>S</a:t>
            </a:r>
            <a:r>
              <a:rPr lang="es-ES" b="1" dirty="0" smtClean="0">
                <a:solidFill>
                  <a:srgbClr val="39639D"/>
                </a:solidFill>
                <a:latin typeface="Trebuchet MS"/>
              </a:rPr>
              <a:t>anitario: </a:t>
            </a:r>
            <a:endParaRPr lang="es-ES" b="1" dirty="0">
              <a:solidFill>
                <a:srgbClr val="39639D"/>
              </a:solidFill>
              <a:latin typeface="Trebuchet MS"/>
            </a:endParaRPr>
          </a:p>
          <a:p>
            <a:pPr lvl="1">
              <a:lnSpc>
                <a:spcPct val="120000"/>
              </a:lnSpc>
              <a:buFont typeface="Arial"/>
              <a:buChar char="•"/>
            </a:pPr>
            <a:r>
              <a:rPr lang="es-ES" sz="3200" dirty="0">
                <a:latin typeface="Trebuchet MS"/>
              </a:rPr>
              <a:t>Mejor absorción</a:t>
            </a:r>
            <a:endParaRPr lang="en-US" sz="3200" dirty="0">
              <a:latin typeface="Trebuchet MS" panose="020B0603020202020204" pitchFamily="34" charset="0"/>
            </a:endParaRPr>
          </a:p>
          <a:p>
            <a:pPr lvl="1">
              <a:lnSpc>
                <a:spcPct val="120000"/>
              </a:lnSpc>
              <a:buFont typeface="Arial"/>
              <a:buChar char="•"/>
            </a:pPr>
            <a:r>
              <a:rPr lang="es-ES" sz="3200" dirty="0">
                <a:latin typeface="Trebuchet MS"/>
              </a:rPr>
              <a:t>Mejor cumplimiento</a:t>
            </a:r>
            <a:endParaRPr lang="en-US" sz="3200" dirty="0">
              <a:latin typeface="Trebuchet MS" panose="020B0603020202020204" pitchFamily="34" charset="0"/>
            </a:endParaRPr>
          </a:p>
          <a:p>
            <a:pPr lvl="1">
              <a:lnSpc>
                <a:spcPct val="120000"/>
              </a:lnSpc>
              <a:buFont typeface="Arial"/>
              <a:buChar char="•"/>
            </a:pPr>
            <a:r>
              <a:rPr lang="es-ES" sz="3200" dirty="0">
                <a:latin typeface="Trebuchet MS"/>
              </a:rPr>
              <a:t>Mejores resultados</a:t>
            </a:r>
            <a:endParaRPr lang="en-US" sz="3200" dirty="0">
              <a:latin typeface="Trebuchet MS" panose="020B0603020202020204" pitchFamily="34" charset="0"/>
            </a:endParaRPr>
          </a:p>
          <a:p>
            <a:endParaRPr lang="en-US" dirty="0" smtClean="0">
              <a:latin typeface="Trebuchet MS" panose="020B0603020202020204" pitchFamily="34" charset="0"/>
            </a:endParaRPr>
          </a:p>
          <a:p>
            <a:pPr marL="109728" indent="0">
              <a:buNone/>
            </a:pPr>
            <a:r>
              <a:rPr lang="es-ES" b="1" dirty="0">
                <a:solidFill>
                  <a:srgbClr val="39639D"/>
                </a:solidFill>
                <a:latin typeface="Trebuchet MS"/>
              </a:rPr>
              <a:t>Valor para el paciente:</a:t>
            </a:r>
          </a:p>
          <a:p>
            <a:pPr lvl="1">
              <a:lnSpc>
                <a:spcPct val="120000"/>
              </a:lnSpc>
              <a:buFont typeface="Arial"/>
              <a:buChar char="•"/>
            </a:pPr>
            <a:r>
              <a:rPr lang="es-ES" sz="3200" dirty="0" smtClean="0">
                <a:latin typeface="Trebuchet MS"/>
              </a:rPr>
              <a:t>Fácil de ingerir </a:t>
            </a:r>
            <a:endParaRPr lang="es-ES" sz="3200" strike="sngStrike" dirty="0">
              <a:latin typeface="Trebuchet MS"/>
            </a:endParaRPr>
          </a:p>
          <a:p>
            <a:pPr lvl="1">
              <a:lnSpc>
                <a:spcPct val="120000"/>
              </a:lnSpc>
              <a:buFont typeface="Arial"/>
              <a:buChar char="•"/>
            </a:pPr>
            <a:r>
              <a:rPr lang="es-ES" sz="3200" dirty="0" smtClean="0">
                <a:latin typeface="Trebuchet MS"/>
              </a:rPr>
              <a:t>Excelente sabor</a:t>
            </a:r>
            <a:endParaRPr lang="en-US" sz="3200" dirty="0">
              <a:latin typeface="Trebuchet MS" panose="020B0603020202020204" pitchFamily="34" charset="0"/>
            </a:endParaRPr>
          </a:p>
          <a:p>
            <a:pPr lvl="1">
              <a:lnSpc>
                <a:spcPct val="120000"/>
              </a:lnSpc>
              <a:buFont typeface="Arial"/>
              <a:buChar char="•"/>
            </a:pPr>
            <a:r>
              <a:rPr lang="es-ES" sz="3200" dirty="0" smtClean="0">
                <a:latin typeface="Trebuchet MS"/>
              </a:rPr>
              <a:t>Resultados visibles </a:t>
            </a:r>
            <a:endParaRPr lang="en-US" sz="3200" strike="sngStrike" dirty="0">
              <a:latin typeface="Trebuchet MS" panose="020B0603020202020204" pitchFamily="34" charset="0"/>
            </a:endParaRPr>
          </a:p>
          <a:p>
            <a:pPr marL="109728" indent="0">
              <a:lnSpc>
                <a:spcPct val="120000"/>
              </a:lnSpc>
              <a:buNone/>
            </a:pPr>
            <a:endParaRPr lang="en-US" sz="29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s-ES">
                <a:solidFill>
                  <a:srgbClr val="39639D"/>
                </a:solidFill>
              </a:rPr>
              <a:t>Productos para sus pacientes</a:t>
            </a:r>
            <a:endParaRPr lang="en-US" dirty="0">
              <a:solidFill>
                <a:srgbClr val="39639D"/>
              </a:solidFill>
            </a:endParaRPr>
          </a:p>
        </p:txBody>
      </p:sp>
      <p:pic>
        <p:nvPicPr>
          <p:cNvPr id="4" name="Picture 3" descr="GBR_Products2013102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32" y="1090028"/>
            <a:ext cx="9613072" cy="5294472"/>
          </a:xfrm>
          <a:prstGeom prst="rect">
            <a:avLst/>
          </a:prstGeom>
        </p:spPr>
      </p:pic>
    </p:spTree>
    <p:extLst>
      <p:ext uri="{BB962C8B-B14F-4D97-AF65-F5344CB8AC3E}">
        <p14:creationId xmlns:p14="http://schemas.microsoft.com/office/powerpoint/2010/main" val="1414570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152400" y="2484437"/>
            <a:ext cx="4267200" cy="3916363"/>
          </a:xfrm>
        </p:spPr>
        <p:txBody>
          <a:bodyPr>
            <a:normAutofit fontScale="85000" lnSpcReduction="20000"/>
          </a:bodyPr>
          <a:lstStyle/>
          <a:p>
            <a:pPr marL="0" indent="0">
              <a:buNone/>
            </a:pPr>
            <a:r>
              <a:rPr lang="es-ES_tradnl" sz="2200" b="1" dirty="0" smtClean="0">
                <a:latin typeface="Trebuchet MS"/>
              </a:rPr>
              <a:t>El profesional sanitario trata la preocupación principal o “Cuidados Intensivos” </a:t>
            </a:r>
            <a:endParaRPr lang="es-ES_tradnl" sz="2200" b="1" strike="sngStrike" dirty="0" smtClean="0">
              <a:latin typeface="Trebuchet MS"/>
            </a:endParaRPr>
          </a:p>
          <a:p>
            <a:pPr marL="0" indent="0">
              <a:buNone/>
            </a:pPr>
            <a:endParaRPr lang="es-ES_tradnl" sz="2200" dirty="0" smtClean="0">
              <a:latin typeface="Trebuchet MS" panose="020B0603020202020204" pitchFamily="34" charset="0"/>
            </a:endParaRPr>
          </a:p>
          <a:p>
            <a:pPr marL="0" indent="0">
              <a:buNone/>
            </a:pPr>
            <a:r>
              <a:rPr lang="es-ES_tradnl" sz="2200" dirty="0" smtClean="0">
                <a:latin typeface="Trebuchet MS"/>
              </a:rPr>
              <a:t>Planificación del bienestar:</a:t>
            </a:r>
          </a:p>
          <a:p>
            <a:r>
              <a:rPr lang="es-ES_tradnl" sz="2200" b="1" dirty="0" smtClean="0">
                <a:solidFill>
                  <a:srgbClr val="39639D"/>
                </a:solidFill>
                <a:latin typeface="Trebuchet MS"/>
              </a:rPr>
              <a:t>Paso 1: </a:t>
            </a:r>
            <a:r>
              <a:rPr lang="es-ES_tradnl" sz="2200" dirty="0" smtClean="0">
                <a:latin typeface="Trebuchet MS"/>
              </a:rPr>
              <a:t>¿Cuál es su estado de salud en estos momentos?</a:t>
            </a:r>
          </a:p>
          <a:p>
            <a:r>
              <a:rPr lang="es-ES_tradnl" sz="2200" b="1" dirty="0" smtClean="0">
                <a:solidFill>
                  <a:srgbClr val="39639D"/>
                </a:solidFill>
                <a:latin typeface="Trebuchet MS"/>
              </a:rPr>
              <a:t>Paso 2:</a:t>
            </a:r>
            <a:r>
              <a:rPr lang="es-ES_tradnl" sz="2200" dirty="0" smtClean="0">
                <a:latin typeface="Trebuchet MS"/>
              </a:rPr>
              <a:t> ¿Cómo querría que fuese su estado de salud?</a:t>
            </a:r>
          </a:p>
          <a:p>
            <a:r>
              <a:rPr lang="es-ES_tradnl" sz="2200" b="1" dirty="0" smtClean="0">
                <a:solidFill>
                  <a:srgbClr val="39639D"/>
                </a:solidFill>
                <a:latin typeface="Trebuchet MS"/>
              </a:rPr>
              <a:t>Paso 3: </a:t>
            </a:r>
            <a:r>
              <a:rPr lang="es-ES_tradnl" sz="2200" dirty="0" smtClean="0">
                <a:latin typeface="Trebuchet MS"/>
              </a:rPr>
              <a:t>Si pudiese mejorar algo </a:t>
            </a:r>
            <a:r>
              <a:rPr lang="es-ES_tradnl" sz="2200" strike="sngStrike" dirty="0" smtClean="0">
                <a:latin typeface="Trebuchet MS"/>
              </a:rPr>
              <a:t> </a:t>
            </a:r>
            <a:r>
              <a:rPr lang="es-ES_tradnl" sz="2200" dirty="0" smtClean="0">
                <a:latin typeface="Trebuchet MS"/>
              </a:rPr>
              <a:t>de su salud, ¿qué elegiría?</a:t>
            </a:r>
          </a:p>
          <a:p>
            <a:r>
              <a:rPr lang="es-ES_tradnl" sz="2200" b="1" dirty="0" smtClean="0">
                <a:solidFill>
                  <a:srgbClr val="39639D"/>
                </a:solidFill>
                <a:latin typeface="Trebuchet MS"/>
              </a:rPr>
              <a:t>Paso 4: </a:t>
            </a:r>
            <a:r>
              <a:rPr lang="es-ES_tradnl" sz="2200" dirty="0" smtClean="0">
                <a:latin typeface="Trebuchet MS"/>
              </a:rPr>
              <a:t>Ofrezca al paciente una solución que pueda mantener acorde con su objetivo de salud.</a:t>
            </a:r>
          </a:p>
          <a:p>
            <a:endParaRPr lang="es-ES_tradnl" sz="2200" dirty="0">
              <a:latin typeface="Trebuchet MS" panose="020B0603020202020204" pitchFamily="34" charset="0"/>
            </a:endParaRPr>
          </a:p>
        </p:txBody>
      </p:sp>
      <p:sp>
        <p:nvSpPr>
          <p:cNvPr id="195586" name="Rectangle 2"/>
          <p:cNvSpPr>
            <a:spLocks noGrp="1" noChangeArrowheads="1"/>
          </p:cNvSpPr>
          <p:nvPr>
            <p:ph type="title"/>
          </p:nvPr>
        </p:nvSpPr>
        <p:spPr>
          <a:xfrm>
            <a:off x="381000" y="228600"/>
            <a:ext cx="8382000" cy="838200"/>
          </a:xfrm>
        </p:spPr>
        <p:txBody>
          <a:bodyPr>
            <a:normAutofit/>
          </a:bodyPr>
          <a:lstStyle/>
          <a:p>
            <a:r>
              <a:rPr lang="es-ES" sz="4000" dirty="0">
                <a:solidFill>
                  <a:srgbClr val="39639D"/>
                </a:solidFill>
                <a:latin typeface="Trebuchet MS"/>
              </a:rPr>
              <a:t>TEMA: </a:t>
            </a:r>
            <a:r>
              <a:rPr lang="es-ES" sz="4000" dirty="0" smtClean="0">
                <a:solidFill>
                  <a:srgbClr val="39639D"/>
                </a:solidFill>
                <a:latin typeface="Trebuchet MS"/>
              </a:rPr>
              <a:t>Planificación </a:t>
            </a:r>
            <a:r>
              <a:rPr lang="es-ES" sz="4000" dirty="0">
                <a:solidFill>
                  <a:srgbClr val="39639D"/>
                </a:solidFill>
                <a:latin typeface="Trebuchet MS"/>
              </a:rPr>
              <a:t>del </a:t>
            </a:r>
            <a:r>
              <a:rPr lang="es-ES" sz="4000" dirty="0" smtClean="0">
                <a:solidFill>
                  <a:srgbClr val="39639D"/>
                </a:solidFill>
                <a:latin typeface="Trebuchet MS"/>
              </a:rPr>
              <a:t>Bienestar</a:t>
            </a:r>
            <a:endParaRPr lang="en-US" sz="4000" dirty="0">
              <a:solidFill>
                <a:srgbClr val="39639D"/>
              </a:solidFill>
              <a:latin typeface="Trebuchet MS" panose="020B0603020202020204" pitchFamily="34" charset="0"/>
            </a:endParaRPr>
          </a:p>
        </p:txBody>
      </p:sp>
      <p:sp>
        <p:nvSpPr>
          <p:cNvPr id="195588" name="Rectangle 4"/>
          <p:cNvSpPr>
            <a:spLocks noChangeArrowheads="1"/>
          </p:cNvSpPr>
          <p:nvPr/>
        </p:nvSpPr>
        <p:spPr bwMode="auto">
          <a:xfrm>
            <a:off x="0" y="1066800"/>
            <a:ext cx="9144000" cy="990600"/>
          </a:xfrm>
          <a:prstGeom prst="rect">
            <a:avLst/>
          </a:prstGeom>
          <a:noFill/>
          <a:ln w="9525">
            <a:noFill/>
            <a:miter lim="800000"/>
            <a:headEnd/>
            <a:tailEnd/>
          </a:ln>
          <a:effectLst/>
        </p:spPr>
        <p:txBody>
          <a:bodyPr/>
          <a:lstStyle/>
          <a:p>
            <a:pPr marL="342900" indent="-342900" algn="ctr">
              <a:spcBef>
                <a:spcPct val="20000"/>
              </a:spcBef>
            </a:pPr>
            <a:r>
              <a:rPr lang="es-ES" sz="2400" b="1" dirty="0">
                <a:latin typeface="Trebuchet MS"/>
              </a:rPr>
              <a:t>-</a:t>
            </a:r>
            <a:r>
              <a:rPr lang="es-ES" sz="2400" b="1" dirty="0" smtClean="0">
                <a:latin typeface="Trebuchet MS"/>
              </a:rPr>
              <a:t>5    -</a:t>
            </a:r>
            <a:r>
              <a:rPr lang="es-ES" sz="2400" b="1" dirty="0">
                <a:latin typeface="Trebuchet MS"/>
              </a:rPr>
              <a:t>4    -3   -2    -1     0    +1    +2    +3    +4    +5</a:t>
            </a:r>
          </a:p>
        </p:txBody>
      </p:sp>
      <p:sp>
        <p:nvSpPr>
          <p:cNvPr id="5" name="Rectangle 3"/>
          <p:cNvSpPr txBox="1">
            <a:spLocks noChangeArrowheads="1"/>
          </p:cNvSpPr>
          <p:nvPr/>
        </p:nvSpPr>
        <p:spPr>
          <a:xfrm>
            <a:off x="304800" y="1524000"/>
            <a:ext cx="3581400" cy="685800"/>
          </a:xfrm>
          <a:prstGeom prst="rect">
            <a:avLst/>
          </a:prstGeom>
          <a:solidFill>
            <a:srgbClr val="FFC000"/>
          </a:solidFill>
        </p:spPr>
        <p:txBody>
          <a:bodyPr tIns="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lnSpc>
                <a:spcPct val="90000"/>
              </a:lnSpc>
            </a:pPr>
            <a:r>
              <a:rPr lang="es-ES" sz="1800" dirty="0">
                <a:latin typeface="Trebuchet MS"/>
              </a:rPr>
              <a:t>Enfoque centrado </a:t>
            </a:r>
            <a:r>
              <a:rPr lang="es-ES" sz="1800" dirty="0" smtClean="0">
                <a:latin typeface="Trebuchet MS"/>
              </a:rPr>
              <a:t>en los</a:t>
            </a:r>
            <a:r>
              <a:rPr lang="es-ES" sz="1800" dirty="0" smtClean="0">
                <a:solidFill>
                  <a:srgbClr val="FF0000"/>
                </a:solidFill>
                <a:latin typeface="Trebuchet MS"/>
              </a:rPr>
              <a:t> </a:t>
            </a:r>
            <a:r>
              <a:rPr lang="es-ES" sz="1800" dirty="0" smtClean="0">
                <a:latin typeface="Trebuchet MS"/>
              </a:rPr>
              <a:t>Cuidados Intensivos</a:t>
            </a:r>
            <a:endParaRPr lang="en-US" sz="1800" strike="sngStrike" dirty="0">
              <a:latin typeface="Trebuchet MS" panose="020B0603020202020204" pitchFamily="34" charset="0"/>
            </a:endParaRPr>
          </a:p>
        </p:txBody>
      </p:sp>
      <p:sp>
        <p:nvSpPr>
          <p:cNvPr id="6" name="Rectangle 3"/>
          <p:cNvSpPr txBox="1">
            <a:spLocks noChangeArrowheads="1"/>
          </p:cNvSpPr>
          <p:nvPr/>
        </p:nvSpPr>
        <p:spPr>
          <a:xfrm>
            <a:off x="4876800" y="1524000"/>
            <a:ext cx="3581400" cy="685800"/>
          </a:xfrm>
          <a:prstGeom prst="rect">
            <a:avLst/>
          </a:prstGeom>
          <a:solidFill>
            <a:srgbClr val="92D050"/>
          </a:solidFill>
        </p:spPr>
        <p:txBody>
          <a:bodyPr tIns="9144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r>
              <a:rPr lang="es-ES" sz="1800" dirty="0">
                <a:latin typeface="Trebuchet MS"/>
              </a:rPr>
              <a:t>Cuidado del bienestar</a:t>
            </a:r>
            <a:endParaRPr lang="en-US" sz="1800" dirty="0">
              <a:latin typeface="Trebuchet MS" panose="020B0603020202020204" pitchFamily="34" charset="0"/>
            </a:endParaRPr>
          </a:p>
        </p:txBody>
      </p:sp>
      <p:sp>
        <p:nvSpPr>
          <p:cNvPr id="3" name="Rectangle 2"/>
          <p:cNvSpPr/>
          <p:nvPr/>
        </p:nvSpPr>
        <p:spPr>
          <a:xfrm>
            <a:off x="4876800" y="2209800"/>
            <a:ext cx="4267200" cy="3970318"/>
          </a:xfrm>
          <a:prstGeom prst="rect">
            <a:avLst/>
          </a:prstGeom>
        </p:spPr>
        <p:txBody>
          <a:bodyPr wrap="square">
            <a:spAutoFit/>
          </a:bodyPr>
          <a:lstStyle/>
          <a:p>
            <a:r>
              <a:rPr lang="es-ES_tradnl" b="1" dirty="0" smtClean="0">
                <a:latin typeface="Trebuchet MS"/>
              </a:rPr>
              <a:t>Futuras visitas de pacientes</a:t>
            </a:r>
          </a:p>
          <a:p>
            <a:endParaRPr lang="es-ES_tradnl" dirty="0" smtClean="0">
              <a:latin typeface="Trebuchet MS" panose="020B0603020202020204" pitchFamily="34" charset="0"/>
            </a:endParaRPr>
          </a:p>
          <a:p>
            <a:r>
              <a:rPr lang="es-ES_tradnl" dirty="0" smtClean="0">
                <a:latin typeface="Trebuchet MS"/>
              </a:rPr>
              <a:t>Proporcione los Cuidados Intensivos ¿Cómo lo haría habitualmente?</a:t>
            </a:r>
          </a:p>
          <a:p>
            <a:endParaRPr lang="es-ES_tradnl" dirty="0" smtClean="0">
              <a:latin typeface="Trebuchet MS" panose="020B0603020202020204" pitchFamily="34" charset="0"/>
            </a:endParaRPr>
          </a:p>
          <a:p>
            <a:r>
              <a:rPr lang="es-ES_tradnl" dirty="0" smtClean="0">
                <a:latin typeface="Trebuchet MS"/>
              </a:rPr>
              <a:t>Cuantifique el progreso, ajuste la solución de bienestar y enseñe al paciente a mantener los cambios.</a:t>
            </a:r>
          </a:p>
          <a:p>
            <a:endParaRPr lang="es-ES_tradnl" dirty="0" smtClean="0">
              <a:latin typeface="Trebuchet MS" panose="020B0603020202020204" pitchFamily="34" charset="0"/>
            </a:endParaRPr>
          </a:p>
          <a:p>
            <a:r>
              <a:rPr lang="es-ES_tradnl" b="1" dirty="0" smtClean="0">
                <a:solidFill>
                  <a:srgbClr val="39639D"/>
                </a:solidFill>
                <a:latin typeface="Trebuchet MS"/>
              </a:rPr>
              <a:t>Paso 1: </a:t>
            </a:r>
            <a:r>
              <a:rPr lang="es-ES_tradnl" dirty="0" smtClean="0">
                <a:latin typeface="Trebuchet MS"/>
              </a:rPr>
              <a:t>¿Cómo se siente hoy?</a:t>
            </a:r>
          </a:p>
          <a:p>
            <a:r>
              <a:rPr lang="es-ES_tradnl" b="1" dirty="0" smtClean="0">
                <a:solidFill>
                  <a:srgbClr val="39639D"/>
                </a:solidFill>
                <a:latin typeface="Trebuchet MS"/>
              </a:rPr>
              <a:t>Paso 2:</a:t>
            </a:r>
            <a:r>
              <a:rPr lang="es-ES_tradnl" dirty="0" smtClean="0">
                <a:latin typeface="Trebuchet MS"/>
              </a:rPr>
              <a:t> </a:t>
            </a:r>
            <a:r>
              <a:rPr lang="es-ES_tradnl" dirty="0">
                <a:latin typeface="Trebuchet MS"/>
              </a:rPr>
              <a:t>Si pudiese mejorar algo </a:t>
            </a:r>
            <a:r>
              <a:rPr lang="es-ES_tradnl" dirty="0" smtClean="0">
                <a:latin typeface="Trebuchet MS"/>
              </a:rPr>
              <a:t>qué </a:t>
            </a:r>
            <a:r>
              <a:rPr lang="es-ES_tradnl" dirty="0">
                <a:latin typeface="Trebuchet MS"/>
              </a:rPr>
              <a:t>elegiría?</a:t>
            </a:r>
          </a:p>
          <a:p>
            <a:r>
              <a:rPr lang="es-ES_tradnl" b="1" dirty="0" smtClean="0">
                <a:solidFill>
                  <a:schemeClr val="accent1"/>
                </a:solidFill>
                <a:latin typeface="Trebuchet MS"/>
              </a:rPr>
              <a:t>Paso 3</a:t>
            </a:r>
            <a:r>
              <a:rPr lang="es-ES_tradnl" b="1" dirty="0" smtClean="0">
                <a:latin typeface="Trebuchet MS"/>
              </a:rPr>
              <a:t>: </a:t>
            </a:r>
            <a:r>
              <a:rPr lang="es-ES_tradnl" dirty="0" smtClean="0">
                <a:latin typeface="Trebuchet MS"/>
              </a:rPr>
              <a:t>Ayude a su paciente</a:t>
            </a:r>
            <a:endParaRPr lang="es-ES_tradnl" dirty="0">
              <a:latin typeface="Trebuchet MS"/>
            </a:endParaRPr>
          </a:p>
          <a:p>
            <a:endParaRPr lang="es-ES_tradnl" dirty="0" smtClean="0">
              <a:latin typeface="Trebuchet MS" panose="020B0603020202020204" pitchFamily="34" charset="0"/>
            </a:endParaRPr>
          </a:p>
        </p:txBody>
      </p:sp>
    </p:spTree>
    <p:extLst>
      <p:ext uri="{BB962C8B-B14F-4D97-AF65-F5344CB8AC3E}">
        <p14:creationId xmlns:p14="http://schemas.microsoft.com/office/powerpoint/2010/main" val="16399192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152400" y="2514600"/>
            <a:ext cx="8839200" cy="4267200"/>
          </a:xfrm>
        </p:spPr>
        <p:txBody>
          <a:bodyPr>
            <a:normAutofit fontScale="77500" lnSpcReduction="20000"/>
          </a:bodyPr>
          <a:lstStyle/>
          <a:p>
            <a:pPr marL="0" indent="0">
              <a:buNone/>
            </a:pPr>
            <a:r>
              <a:rPr lang="es-ES_tradnl" sz="2400" dirty="0" smtClean="0">
                <a:latin typeface="Trebuchet MS"/>
              </a:rPr>
              <a:t>EJEMPLOS</a:t>
            </a:r>
          </a:p>
          <a:p>
            <a:endParaRPr lang="es-ES_tradnl" sz="1200" dirty="0" smtClean="0">
              <a:latin typeface="Trebuchet MS" panose="020B0603020202020204" pitchFamily="34" charset="0"/>
            </a:endParaRPr>
          </a:p>
          <a:p>
            <a:r>
              <a:rPr lang="es-ES_tradnl" sz="2400" b="1" dirty="0" smtClean="0">
                <a:latin typeface="Trebuchet MS"/>
              </a:rPr>
              <a:t>0 – Alimentación saludable</a:t>
            </a:r>
          </a:p>
          <a:p>
            <a:pPr lvl="1"/>
            <a:r>
              <a:rPr lang="es-ES_tradnl" sz="2000" dirty="0" smtClean="0">
                <a:latin typeface="Trebuchet MS"/>
              </a:rPr>
              <a:t>Puede proporcionar información de apoyo o hacer ajustes en la dieta del paciente.</a:t>
            </a:r>
            <a:endParaRPr lang="es-ES_tradnl" sz="2000" dirty="0" smtClean="0">
              <a:latin typeface="Trebuchet MS" panose="020B0603020202020204" pitchFamily="34" charset="0"/>
            </a:endParaRPr>
          </a:p>
          <a:p>
            <a:r>
              <a:rPr lang="es-ES_tradnl" sz="2400" b="1" dirty="0" smtClean="0">
                <a:latin typeface="Trebuchet MS"/>
              </a:rPr>
              <a:t>1 – Apoyo esencial nutritivo</a:t>
            </a:r>
          </a:p>
          <a:p>
            <a:pPr lvl="1"/>
            <a:r>
              <a:rPr lang="es-ES_tradnl" sz="2000" dirty="0" smtClean="0">
                <a:latin typeface="Trebuchet MS"/>
              </a:rPr>
              <a:t>Puede incluir multivitaminas u otros nutrientes esenciales.</a:t>
            </a:r>
            <a:endParaRPr lang="es-ES_tradnl" sz="2000" dirty="0" smtClean="0">
              <a:latin typeface="Trebuchet MS" panose="020B0603020202020204" pitchFamily="34" charset="0"/>
            </a:endParaRPr>
          </a:p>
          <a:p>
            <a:r>
              <a:rPr lang="es-ES_tradnl" sz="2400" b="1" dirty="0" smtClean="0">
                <a:latin typeface="Trebuchet MS"/>
              </a:rPr>
              <a:t>2 – Apoyo óptimo de bienestar</a:t>
            </a:r>
          </a:p>
          <a:p>
            <a:pPr lvl="1"/>
            <a:r>
              <a:rPr lang="es-ES_tradnl" sz="2000" dirty="0" smtClean="0">
                <a:latin typeface="Trebuchet MS"/>
              </a:rPr>
              <a:t>Puede incluir un kit de productos para establecer una base para una buena nutrición.</a:t>
            </a:r>
            <a:endParaRPr lang="es-ES_tradnl" sz="2000" dirty="0" smtClean="0">
              <a:latin typeface="Trebuchet MS" panose="020B0603020202020204" pitchFamily="34" charset="0"/>
            </a:endParaRPr>
          </a:p>
          <a:p>
            <a:r>
              <a:rPr lang="es-ES_tradnl" sz="2400" b="1" dirty="0" smtClean="0">
                <a:latin typeface="Trebuchet MS"/>
              </a:rPr>
              <a:t>3 – Apoyo en salud personalizado/específico</a:t>
            </a:r>
          </a:p>
          <a:p>
            <a:pPr lvl="1"/>
            <a:r>
              <a:rPr lang="es-ES_tradnl" sz="2000" dirty="0" smtClean="0">
                <a:latin typeface="Trebuchet MS"/>
              </a:rPr>
              <a:t>Puede incluir un régimen personalizado según las necesidades específicas.</a:t>
            </a:r>
            <a:endParaRPr lang="es-ES_tradnl" sz="2000" dirty="0" smtClean="0">
              <a:latin typeface="Trebuchet MS" panose="020B0603020202020204" pitchFamily="34" charset="0"/>
            </a:endParaRPr>
          </a:p>
          <a:p>
            <a:r>
              <a:rPr lang="es-ES_tradnl" sz="2400" b="1" dirty="0" smtClean="0">
                <a:latin typeface="Trebuchet MS"/>
              </a:rPr>
              <a:t>4 – Metabolismo y aptitudes físicas saludables</a:t>
            </a:r>
            <a:endParaRPr lang="es-ES_tradnl" sz="2400" b="1" dirty="0" smtClean="0">
              <a:latin typeface="Trebuchet MS" panose="020B0603020202020204" pitchFamily="34" charset="0"/>
            </a:endParaRPr>
          </a:p>
          <a:p>
            <a:pPr lvl="1"/>
            <a:r>
              <a:rPr lang="es-ES_tradnl" sz="2000" dirty="0" smtClean="0">
                <a:latin typeface="Trebuchet MS"/>
              </a:rPr>
              <a:t>Puede motivar al paciente a buscar buena aptitud física y bienestar. </a:t>
            </a:r>
            <a:br>
              <a:rPr lang="es-ES_tradnl" sz="2000" dirty="0" smtClean="0">
                <a:latin typeface="Trebuchet MS"/>
              </a:rPr>
            </a:br>
            <a:r>
              <a:rPr lang="es-ES_tradnl" sz="2000" dirty="0" smtClean="0">
                <a:latin typeface="Trebuchet MS"/>
              </a:rPr>
              <a:t>Puede ofrecer opciones más avanzadas.</a:t>
            </a:r>
            <a:endParaRPr lang="es-ES_tradnl" sz="2000" dirty="0" smtClean="0">
              <a:latin typeface="Trebuchet MS" panose="020B0603020202020204" pitchFamily="34" charset="0"/>
            </a:endParaRPr>
          </a:p>
          <a:p>
            <a:r>
              <a:rPr lang="es-ES_tradnl" sz="2400" b="1" dirty="0" smtClean="0">
                <a:latin typeface="Trebuchet MS"/>
              </a:rPr>
              <a:t>5 – Apoyo dinámico de bienestar</a:t>
            </a:r>
          </a:p>
          <a:p>
            <a:pPr lvl="1"/>
            <a:r>
              <a:rPr lang="es-ES_tradnl" sz="2000" dirty="0" smtClean="0">
                <a:latin typeface="Trebuchet MS"/>
              </a:rPr>
              <a:t>Este paciente se toma en serio su bienestar y se interesará por las soluciones avanzadas.</a:t>
            </a:r>
            <a:endParaRPr lang="es-ES_tradnl" sz="2000" dirty="0" smtClean="0">
              <a:latin typeface="Trebuchet MS" panose="020B0603020202020204" pitchFamily="34" charset="0"/>
            </a:endParaRPr>
          </a:p>
        </p:txBody>
      </p:sp>
      <p:sp>
        <p:nvSpPr>
          <p:cNvPr id="195588" name="Rectangle 4"/>
          <p:cNvSpPr>
            <a:spLocks noChangeArrowheads="1"/>
          </p:cNvSpPr>
          <p:nvPr/>
        </p:nvSpPr>
        <p:spPr bwMode="auto">
          <a:xfrm>
            <a:off x="0" y="1066800"/>
            <a:ext cx="9144000" cy="990600"/>
          </a:xfrm>
          <a:prstGeom prst="rect">
            <a:avLst/>
          </a:prstGeom>
          <a:noFill/>
          <a:ln w="9525">
            <a:noFill/>
            <a:miter lim="800000"/>
            <a:headEnd/>
            <a:tailEnd/>
          </a:ln>
          <a:effectLst/>
        </p:spPr>
        <p:txBody>
          <a:bodyPr/>
          <a:lstStyle/>
          <a:p>
            <a:pPr marL="342900" indent="-342900" algn="ctr">
              <a:spcBef>
                <a:spcPct val="20000"/>
              </a:spcBef>
            </a:pPr>
            <a:r>
              <a:rPr lang="es-ES_tradnl" sz="2400" b="1" smtClean="0">
                <a:latin typeface="Trebuchet MS"/>
              </a:rPr>
              <a:t>-5    -4    -3   -2    -1     0    +1    +2    +3    +4    +5</a:t>
            </a:r>
            <a:endParaRPr lang="es-ES_tradnl" sz="2400" b="1">
              <a:latin typeface="Trebuchet MS"/>
            </a:endParaRPr>
          </a:p>
        </p:txBody>
      </p:sp>
      <p:sp>
        <p:nvSpPr>
          <p:cNvPr id="6" name="Rectangle 3"/>
          <p:cNvSpPr txBox="1">
            <a:spLocks noChangeArrowheads="1"/>
          </p:cNvSpPr>
          <p:nvPr/>
        </p:nvSpPr>
        <p:spPr>
          <a:xfrm>
            <a:off x="4876800" y="1659083"/>
            <a:ext cx="3581400" cy="474517"/>
          </a:xfrm>
          <a:prstGeom prst="rect">
            <a:avLst/>
          </a:prstGeom>
          <a:solidFill>
            <a:srgbClr val="92D050"/>
          </a:solidFill>
        </p:spPr>
        <p:txBody>
          <a:bodyPr tIns="9144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r>
              <a:rPr lang="es-ES_tradnl" sz="1800" dirty="0" smtClean="0">
                <a:latin typeface="Trebuchet MS"/>
              </a:rPr>
              <a:t>Cuidado del bienestar</a:t>
            </a:r>
            <a:endParaRPr lang="es-ES_tradnl" sz="1800" dirty="0">
              <a:latin typeface="Trebuchet MS" panose="020B0603020202020204" pitchFamily="34" charset="0"/>
            </a:endParaRPr>
          </a:p>
        </p:txBody>
      </p:sp>
      <p:sp>
        <p:nvSpPr>
          <p:cNvPr id="8" name="Rectangle 2"/>
          <p:cNvSpPr>
            <a:spLocks noGrp="1" noChangeArrowheads="1"/>
          </p:cNvSpPr>
          <p:nvPr>
            <p:ph type="title"/>
          </p:nvPr>
        </p:nvSpPr>
        <p:spPr>
          <a:xfrm>
            <a:off x="381000" y="228600"/>
            <a:ext cx="8382000" cy="838200"/>
          </a:xfrm>
        </p:spPr>
        <p:txBody>
          <a:bodyPr>
            <a:normAutofit/>
          </a:bodyPr>
          <a:lstStyle/>
          <a:p>
            <a:r>
              <a:rPr lang="es-ES_tradnl" sz="4000" dirty="0" smtClean="0">
                <a:solidFill>
                  <a:srgbClr val="39639D"/>
                </a:solidFill>
                <a:latin typeface="Trebuchet MS"/>
              </a:rPr>
              <a:t>TEMA: </a:t>
            </a:r>
            <a:r>
              <a:rPr lang="es-ES_tradnl" sz="4000" dirty="0" smtClean="0">
                <a:solidFill>
                  <a:schemeClr val="accent1">
                    <a:lumMod val="75000"/>
                  </a:schemeClr>
                </a:solidFill>
                <a:latin typeface="Trebuchet MS"/>
              </a:rPr>
              <a:t>P</a:t>
            </a:r>
            <a:r>
              <a:rPr lang="es-ES_tradnl" sz="4000" dirty="0" smtClean="0">
                <a:solidFill>
                  <a:srgbClr val="39639D"/>
                </a:solidFill>
                <a:latin typeface="Trebuchet MS"/>
              </a:rPr>
              <a:t>lanificación del </a:t>
            </a:r>
            <a:r>
              <a:rPr lang="es-ES_tradnl" sz="4000" dirty="0" smtClean="0">
                <a:solidFill>
                  <a:schemeClr val="accent1">
                    <a:lumMod val="75000"/>
                  </a:schemeClr>
                </a:solidFill>
                <a:latin typeface="Trebuchet MS"/>
              </a:rPr>
              <a:t>B</a:t>
            </a:r>
            <a:r>
              <a:rPr lang="es-ES_tradnl" sz="4000" dirty="0" smtClean="0">
                <a:solidFill>
                  <a:srgbClr val="39639D"/>
                </a:solidFill>
                <a:latin typeface="Trebuchet MS"/>
              </a:rPr>
              <a:t>ienestar</a:t>
            </a:r>
            <a:endParaRPr lang="es-ES_tradnl" sz="4000" dirty="0">
              <a:solidFill>
                <a:srgbClr val="39639D"/>
              </a:solidFill>
              <a:latin typeface="Trebuchet MS" panose="020B0603020202020204" pitchFamily="34" charset="0"/>
            </a:endParaRPr>
          </a:p>
        </p:txBody>
      </p:sp>
      <p:sp>
        <p:nvSpPr>
          <p:cNvPr id="7" name="Rectangle 3"/>
          <p:cNvSpPr txBox="1">
            <a:spLocks noChangeArrowheads="1"/>
          </p:cNvSpPr>
          <p:nvPr/>
        </p:nvSpPr>
        <p:spPr>
          <a:xfrm>
            <a:off x="609600" y="1600200"/>
            <a:ext cx="3581400" cy="685800"/>
          </a:xfrm>
          <a:prstGeom prst="rect">
            <a:avLst/>
          </a:prstGeom>
          <a:solidFill>
            <a:srgbClr val="FFC000"/>
          </a:solidFill>
        </p:spPr>
        <p:txBody>
          <a:bodyPr tIns="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lnSpc>
                <a:spcPct val="90000"/>
              </a:lnSpc>
            </a:pPr>
            <a:r>
              <a:rPr lang="es-ES" sz="1800" dirty="0">
                <a:latin typeface="Trebuchet MS"/>
              </a:rPr>
              <a:t>Enfoque centrado </a:t>
            </a:r>
            <a:r>
              <a:rPr lang="es-ES" sz="1800" dirty="0" smtClean="0">
                <a:latin typeface="Trebuchet MS"/>
              </a:rPr>
              <a:t>en los</a:t>
            </a:r>
            <a:r>
              <a:rPr lang="es-ES" sz="1800" dirty="0" smtClean="0">
                <a:solidFill>
                  <a:srgbClr val="FF0000"/>
                </a:solidFill>
                <a:latin typeface="Trebuchet MS"/>
              </a:rPr>
              <a:t> </a:t>
            </a:r>
            <a:r>
              <a:rPr lang="es-ES" sz="1800" dirty="0" smtClean="0">
                <a:latin typeface="Trebuchet MS"/>
              </a:rPr>
              <a:t>Cuidados Intensivos </a:t>
            </a:r>
            <a:endParaRPr lang="en-US" sz="1800" strike="sngStrike" dirty="0">
              <a:latin typeface="Trebuchet MS" panose="020B0603020202020204" pitchFamily="34" charset="0"/>
            </a:endParaRPr>
          </a:p>
        </p:txBody>
      </p:sp>
    </p:spTree>
    <p:extLst>
      <p:ext uri="{BB962C8B-B14F-4D97-AF65-F5344CB8AC3E}">
        <p14:creationId xmlns:p14="http://schemas.microsoft.com/office/powerpoint/2010/main" val="8214584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382000" cy="762000"/>
          </a:xfrm>
          <a:effectLst/>
        </p:spPr>
        <p:txBody>
          <a:bodyPr>
            <a:normAutofit fontScale="90000"/>
          </a:bodyPr>
          <a:lstStyle/>
          <a:p>
            <a:pPr algn="l"/>
            <a:r>
              <a:rPr lang="es-ES_tradnl" sz="2800" b="0" dirty="0" smtClean="0">
                <a:solidFill>
                  <a:srgbClr val="39639D"/>
                </a:solidFill>
                <a:latin typeface="Trebuchet MS"/>
                <a:cs typeface="Futura Book"/>
              </a:rPr>
              <a:t>Dos formas de obtener ingresos: </a:t>
            </a:r>
            <a:r>
              <a:rPr lang="es-ES_tradnl" sz="2800" dirty="0">
                <a:solidFill>
                  <a:schemeClr val="accent1">
                    <a:lumMod val="75000"/>
                  </a:schemeClr>
                </a:solidFill>
                <a:latin typeface="Trebuchet MS"/>
                <a:cs typeface="Futura Book"/>
              </a:rPr>
              <a:t>B</a:t>
            </a:r>
            <a:r>
              <a:rPr lang="es-ES_tradnl" sz="2800" b="0" dirty="0" smtClean="0">
                <a:solidFill>
                  <a:srgbClr val="39639D"/>
                </a:solidFill>
                <a:latin typeface="Trebuchet MS"/>
                <a:cs typeface="Futura Book"/>
              </a:rPr>
              <a:t>eneficios y </a:t>
            </a:r>
            <a:r>
              <a:rPr lang="es-ES_tradnl" sz="2800" dirty="0">
                <a:solidFill>
                  <a:schemeClr val="accent1">
                    <a:lumMod val="75000"/>
                  </a:schemeClr>
                </a:solidFill>
                <a:latin typeface="Trebuchet MS"/>
                <a:cs typeface="Futura Book"/>
              </a:rPr>
              <a:t>C</a:t>
            </a:r>
            <a:r>
              <a:rPr lang="es-ES_tradnl" sz="2800" b="0" dirty="0" smtClean="0">
                <a:solidFill>
                  <a:srgbClr val="39639D"/>
                </a:solidFill>
                <a:latin typeface="Trebuchet MS"/>
                <a:cs typeface="Futura Book"/>
              </a:rPr>
              <a:t>omisiones</a:t>
            </a:r>
            <a:endParaRPr lang="es-ES_tradnl" sz="3600" b="0" dirty="0">
              <a:solidFill>
                <a:srgbClr val="39639D"/>
              </a:solidFill>
              <a:latin typeface="Trebuchet MS" panose="020B0603020202020204" pitchFamily="34" charset="0"/>
              <a:cs typeface="Futura Book"/>
            </a:endParaRPr>
          </a:p>
        </p:txBody>
      </p:sp>
      <p:sp>
        <p:nvSpPr>
          <p:cNvPr id="2" name="Content Placeholder 1"/>
          <p:cNvSpPr>
            <a:spLocks noGrp="1"/>
          </p:cNvSpPr>
          <p:nvPr>
            <p:ph idx="1"/>
          </p:nvPr>
        </p:nvSpPr>
        <p:spPr>
          <a:xfrm>
            <a:off x="228600" y="1219200"/>
            <a:ext cx="8610600" cy="5105400"/>
          </a:xfrm>
        </p:spPr>
        <p:txBody>
          <a:bodyPr>
            <a:normAutofit/>
          </a:bodyPr>
          <a:lstStyle/>
          <a:p>
            <a:r>
              <a:rPr lang="es-ES_tradnl" sz="2400" b="1" dirty="0" smtClean="0">
                <a:latin typeface="Trebuchet MS"/>
              </a:rPr>
              <a:t>¿Por qué nuestro plan de compensación ofrece tan buenos resultados en el cuidado del bienestar?</a:t>
            </a:r>
          </a:p>
          <a:p>
            <a:pPr lvl="1"/>
            <a:r>
              <a:rPr lang="es-ES_tradnl" sz="2000" dirty="0" smtClean="0">
                <a:latin typeface="Trebuchet MS"/>
              </a:rPr>
              <a:t>Favorece el trabajo en equipo entre los Profesionales Sanitarios o entre disciplinas.</a:t>
            </a:r>
          </a:p>
          <a:p>
            <a:pPr lvl="1"/>
            <a:r>
              <a:rPr lang="es-ES_tradnl" sz="2000" dirty="0" smtClean="0">
                <a:latin typeface="Trebuchet MS"/>
              </a:rPr>
              <a:t>Proporciona una solución de incentivos para el personal, sin gastos para el Profesional </a:t>
            </a:r>
            <a:r>
              <a:rPr lang="es-ES_tradnl" sz="2000" dirty="0">
                <a:latin typeface="Trebuchet MS"/>
              </a:rPr>
              <a:t>S</a:t>
            </a:r>
            <a:r>
              <a:rPr lang="es-ES_tradnl" sz="2000" dirty="0" smtClean="0">
                <a:latin typeface="Trebuchet MS"/>
              </a:rPr>
              <a:t>anitario.</a:t>
            </a:r>
          </a:p>
          <a:p>
            <a:pPr lvl="1"/>
            <a:r>
              <a:rPr lang="es-ES_tradnl" sz="2000" dirty="0" smtClean="0">
                <a:latin typeface="Trebuchet MS"/>
              </a:rPr>
              <a:t>Funciona como una empresa que proporciona un flujo de ingresos real y constante que puede aprovecharse para la jubilación.</a:t>
            </a:r>
          </a:p>
          <a:p>
            <a:pPr lvl="1"/>
            <a:r>
              <a:rPr lang="es-ES_tradnl" sz="2000" dirty="0" smtClean="0">
                <a:latin typeface="Trebuchet MS"/>
              </a:rPr>
              <a:t>Ayuda a construir una red de contactos </a:t>
            </a:r>
            <a:r>
              <a:rPr lang="es-ES_tradnl" sz="2000" dirty="0">
                <a:latin typeface="Trebuchet MS"/>
              </a:rPr>
              <a:t>s</a:t>
            </a:r>
            <a:r>
              <a:rPr lang="es-ES_tradnl" sz="2000" dirty="0" smtClean="0">
                <a:latin typeface="Trebuchet MS"/>
              </a:rPr>
              <a:t>ólida para atraer a nuevos pacientes.</a:t>
            </a:r>
          </a:p>
          <a:p>
            <a:pPr lvl="1"/>
            <a:endParaRPr lang="es-ES_tradnl" sz="2000" dirty="0" smtClean="0">
              <a:latin typeface="Trebuchet MS" panose="020B0603020202020204" pitchFamily="34" charset="0"/>
            </a:endParaRPr>
          </a:p>
          <a:p>
            <a:r>
              <a:rPr lang="es-ES_tradnl" sz="2400" b="1" dirty="0" smtClean="0">
                <a:latin typeface="Trebuchet MS"/>
              </a:rPr>
              <a:t>Market España</a:t>
            </a:r>
            <a:r>
              <a:rPr lang="es-ES_tradnl" sz="2400" dirty="0" smtClean="0">
                <a:latin typeface="Trebuchet MS"/>
              </a:rPr>
              <a:t> </a:t>
            </a:r>
            <a:r>
              <a:rPr lang="es-ES_tradnl" sz="2400" b="1" dirty="0" smtClean="0">
                <a:latin typeface="Trebuchet MS"/>
              </a:rPr>
              <a:t>ofrece dos formas de ingresos:</a:t>
            </a:r>
          </a:p>
          <a:p>
            <a:pPr lvl="1"/>
            <a:r>
              <a:rPr lang="es-ES_tradnl" sz="2000" dirty="0" smtClean="0">
                <a:latin typeface="Trebuchet MS"/>
              </a:rPr>
              <a:t>Beneficios de venta al por menor</a:t>
            </a:r>
          </a:p>
          <a:p>
            <a:pPr lvl="1"/>
            <a:r>
              <a:rPr lang="es-ES_tradnl" sz="2000" dirty="0" smtClean="0">
                <a:latin typeface="Trebuchet MS"/>
              </a:rPr>
              <a:t>Comisiones constantes</a:t>
            </a:r>
          </a:p>
          <a:p>
            <a:endParaRPr lang="es-ES_tradnl" sz="2400" dirty="0" smtClean="0">
              <a:latin typeface="Trebuchet MS" panose="020B0603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s-ES_tradnl" sz="4000" smtClean="0">
                <a:solidFill>
                  <a:srgbClr val="39639D"/>
                </a:solidFill>
                <a:latin typeface="Trebuchet MS"/>
              </a:rPr>
              <a:t>Dos formas de obtener ingresos</a:t>
            </a:r>
            <a:endParaRPr lang="es-ES_tradnl" sz="4000">
              <a:solidFill>
                <a:srgbClr val="39639D"/>
              </a:solidFill>
              <a:latin typeface="Trebuchet MS" panose="020B0603020202020204" pitchFamily="34" charset="0"/>
            </a:endParaRPr>
          </a:p>
        </p:txBody>
      </p:sp>
      <p:sp>
        <p:nvSpPr>
          <p:cNvPr id="3" name="Content Placeholder 2"/>
          <p:cNvSpPr>
            <a:spLocks noGrp="1"/>
          </p:cNvSpPr>
          <p:nvPr>
            <p:ph idx="1"/>
          </p:nvPr>
        </p:nvSpPr>
        <p:spPr>
          <a:xfrm>
            <a:off x="457200" y="1371600"/>
            <a:ext cx="8229600" cy="5105400"/>
          </a:xfrm>
        </p:spPr>
        <p:txBody>
          <a:bodyPr>
            <a:noAutofit/>
          </a:bodyPr>
          <a:lstStyle/>
          <a:p>
            <a:r>
              <a:rPr lang="es-ES_tradnl" sz="2400" dirty="0" smtClean="0">
                <a:latin typeface="Trebuchet MS"/>
              </a:rPr>
              <a:t>La primera forma son los beneficios de venta al por menor. Puede obtener beneficios por los productos que tenga disponibles en su consulta o a través de su página web.</a:t>
            </a:r>
          </a:p>
          <a:p>
            <a:pPr marL="0" indent="0">
              <a:buNone/>
            </a:pPr>
            <a:endParaRPr lang="es-ES_tradnl" sz="2400" dirty="0" smtClean="0">
              <a:latin typeface="Trebuchet MS" panose="020B0603020202020204" pitchFamily="34" charset="0"/>
            </a:endParaRPr>
          </a:p>
          <a:p>
            <a:r>
              <a:rPr lang="es-ES_tradnl" sz="2400" dirty="0" smtClean="0">
                <a:latin typeface="Trebuchet MS"/>
              </a:rPr>
              <a:t>La segunda forma son las comisiones por Volumen </a:t>
            </a:r>
            <a:br>
              <a:rPr lang="es-ES_tradnl" sz="2400" dirty="0" smtClean="0">
                <a:latin typeface="Trebuchet MS"/>
              </a:rPr>
            </a:br>
            <a:r>
              <a:rPr lang="es-ES_tradnl" sz="2400" dirty="0" smtClean="0">
                <a:latin typeface="Trebuchet MS"/>
              </a:rPr>
              <a:t>de Negocio (BV).</a:t>
            </a:r>
          </a:p>
          <a:p>
            <a:pPr marL="0" indent="0">
              <a:buNone/>
            </a:pPr>
            <a:endParaRPr lang="es-ES_tradnl" sz="2400" dirty="0" smtClean="0">
              <a:latin typeface="Trebuchet MS" panose="020B0603020202020204" pitchFamily="34" charset="0"/>
            </a:endParaRPr>
          </a:p>
          <a:p>
            <a:r>
              <a:rPr lang="es-ES_tradnl" sz="2400" dirty="0" smtClean="0">
                <a:latin typeface="Trebuchet MS"/>
              </a:rPr>
              <a:t>Para tener éxito: Ayude a los pacientes a seguir un programa constante de bienestar y calcule sus beneficios a partir del número de pacientes que “realicen pedidos periódicos mensuales de un producto.</a:t>
            </a:r>
            <a:endParaRPr lang="es-ES_tradnl" sz="240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1143000"/>
          </a:xfrm>
        </p:spPr>
        <p:txBody>
          <a:bodyPr>
            <a:normAutofit/>
          </a:bodyPr>
          <a:lstStyle/>
          <a:p>
            <a:r>
              <a:rPr lang="es-ES_tradnl" sz="4000" dirty="0" smtClean="0">
                <a:solidFill>
                  <a:srgbClr val="39639D"/>
                </a:solidFill>
              </a:rPr>
              <a:t>Dos formas de obtener ingresos</a:t>
            </a:r>
            <a:endParaRPr lang="es-ES_tradnl" sz="4000" dirty="0">
              <a:solidFill>
                <a:srgbClr val="39639D"/>
              </a:solidFill>
            </a:endParaRPr>
          </a:p>
        </p:txBody>
      </p:sp>
      <p:sp>
        <p:nvSpPr>
          <p:cNvPr id="4" name="TextBox 3"/>
          <p:cNvSpPr txBox="1"/>
          <p:nvPr/>
        </p:nvSpPr>
        <p:spPr>
          <a:xfrm>
            <a:off x="4953000" y="4438471"/>
            <a:ext cx="4038600" cy="1200329"/>
          </a:xfrm>
          <a:prstGeom prst="rect">
            <a:avLst/>
          </a:prstGeom>
          <a:noFill/>
        </p:spPr>
        <p:txBody>
          <a:bodyPr wrap="square" rtlCol="0">
            <a:spAutoFit/>
          </a:bodyPr>
          <a:lstStyle/>
          <a:p>
            <a:r>
              <a:rPr lang="es-ES_tradnl" u="sng" dirty="0" smtClean="0">
                <a:solidFill>
                  <a:prstClr val="black"/>
                </a:solidFill>
                <a:latin typeface="Trebuchet MS"/>
              </a:rPr>
              <a:t>Comisiones</a:t>
            </a:r>
          </a:p>
          <a:p>
            <a:r>
              <a:rPr lang="es-ES_tradnl" dirty="0" smtClean="0">
                <a:solidFill>
                  <a:prstClr val="black"/>
                </a:solidFill>
                <a:latin typeface="Trebuchet MS"/>
              </a:rPr>
              <a:t>BV: 22 x </a:t>
            </a:r>
            <a:r>
              <a:rPr lang="es-ES_tradnl" dirty="0" smtClean="0">
                <a:solidFill>
                  <a:srgbClr val="FF0000"/>
                </a:solidFill>
                <a:latin typeface="Trebuchet MS"/>
              </a:rPr>
              <a:t>500</a:t>
            </a:r>
            <a:r>
              <a:rPr lang="es-ES_tradnl" dirty="0" smtClean="0">
                <a:solidFill>
                  <a:prstClr val="black"/>
                </a:solidFill>
                <a:latin typeface="Trebuchet MS"/>
              </a:rPr>
              <a:t> = 11 000 BV - mensuales Aprox.  1050 € - mensuales</a:t>
            </a:r>
          </a:p>
          <a:p>
            <a:r>
              <a:rPr lang="es-ES_tradnl" dirty="0" smtClean="0">
                <a:solidFill>
                  <a:prstClr val="black"/>
                </a:solidFill>
                <a:latin typeface="Trebuchet MS"/>
              </a:rPr>
              <a:t>Aprox.  12,600€ - anuales</a:t>
            </a:r>
            <a:endParaRPr lang="es-ES_tradnl" dirty="0">
              <a:solidFill>
                <a:prstClr val="black"/>
              </a:solidFill>
              <a:latin typeface="Trebuchet MS"/>
            </a:endParaRPr>
          </a:p>
        </p:txBody>
      </p:sp>
      <p:grpSp>
        <p:nvGrpSpPr>
          <p:cNvPr id="5" name="Group 4"/>
          <p:cNvGrpSpPr/>
          <p:nvPr/>
        </p:nvGrpSpPr>
        <p:grpSpPr>
          <a:xfrm>
            <a:off x="152400" y="4419600"/>
            <a:ext cx="5105400" cy="1544598"/>
            <a:chOff x="0" y="5410200"/>
            <a:chExt cx="5105400" cy="1544598"/>
          </a:xfrm>
        </p:grpSpPr>
        <p:sp>
          <p:nvSpPr>
            <p:cNvPr id="6" name="TextBox 5"/>
            <p:cNvSpPr txBox="1"/>
            <p:nvPr/>
          </p:nvSpPr>
          <p:spPr>
            <a:xfrm>
              <a:off x="0" y="5715000"/>
              <a:ext cx="3733800" cy="369332"/>
            </a:xfrm>
            <a:prstGeom prst="rect">
              <a:avLst/>
            </a:prstGeom>
            <a:noFill/>
          </p:spPr>
          <p:txBody>
            <a:bodyPr wrap="square" rtlCol="0">
              <a:spAutoFit/>
            </a:bodyPr>
            <a:lstStyle/>
            <a:p>
              <a:r>
                <a:rPr lang="es-ES_tradnl" dirty="0" smtClean="0">
                  <a:solidFill>
                    <a:prstClr val="black"/>
                  </a:solidFill>
                  <a:latin typeface="Trebuchet MS"/>
                </a:rPr>
                <a:t>Coste para el distribuidor: 41,96 €</a:t>
              </a:r>
              <a:endParaRPr lang="es-ES_tradnl" dirty="0">
                <a:solidFill>
                  <a:prstClr val="black"/>
                </a:solidFill>
                <a:latin typeface="Trebuchet MS" panose="020B0603020202020204" pitchFamily="34" charset="0"/>
              </a:endParaRPr>
            </a:p>
          </p:txBody>
        </p:sp>
        <p:sp>
          <p:nvSpPr>
            <p:cNvPr id="7" name="TextBox 6"/>
            <p:cNvSpPr txBox="1"/>
            <p:nvPr/>
          </p:nvSpPr>
          <p:spPr>
            <a:xfrm>
              <a:off x="0" y="5410200"/>
              <a:ext cx="2819400" cy="369332"/>
            </a:xfrm>
            <a:prstGeom prst="rect">
              <a:avLst/>
            </a:prstGeom>
            <a:noFill/>
          </p:spPr>
          <p:txBody>
            <a:bodyPr wrap="square" rtlCol="0">
              <a:spAutoFit/>
            </a:bodyPr>
            <a:lstStyle/>
            <a:p>
              <a:r>
                <a:rPr lang="es-ES_tradnl" dirty="0" smtClean="0">
                  <a:solidFill>
                    <a:prstClr val="black"/>
                  </a:solidFill>
                  <a:latin typeface="Trebuchet MS"/>
                </a:rPr>
                <a:t>Precio de venta:</a:t>
              </a:r>
              <a:r>
                <a:rPr lang="es-ES_tradnl" smtClean="0">
                  <a:solidFill>
                    <a:prstClr val="black"/>
                  </a:solidFill>
                  <a:latin typeface="Trebuchet MS"/>
                </a:rPr>
                <a:t>	59,70 €</a:t>
              </a:r>
              <a:endParaRPr lang="es-ES_tradnl" dirty="0">
                <a:solidFill>
                  <a:prstClr val="black"/>
                </a:solidFill>
                <a:latin typeface="Trebuchet MS" panose="020B0603020202020204" pitchFamily="34" charset="0"/>
              </a:endParaRPr>
            </a:p>
          </p:txBody>
        </p:sp>
        <p:sp>
          <p:nvSpPr>
            <p:cNvPr id="8" name="TextBox 7"/>
            <p:cNvSpPr txBox="1"/>
            <p:nvPr/>
          </p:nvSpPr>
          <p:spPr>
            <a:xfrm>
              <a:off x="0" y="6031468"/>
              <a:ext cx="5105400" cy="923330"/>
            </a:xfrm>
            <a:prstGeom prst="rect">
              <a:avLst/>
            </a:prstGeom>
            <a:noFill/>
          </p:spPr>
          <p:txBody>
            <a:bodyPr wrap="square" rtlCol="0">
              <a:spAutoFit/>
            </a:bodyPr>
            <a:lstStyle/>
            <a:p>
              <a:r>
                <a:rPr lang="es-ES_tradnl" dirty="0" smtClean="0">
                  <a:solidFill>
                    <a:prstClr val="black"/>
                  </a:solidFill>
                  <a:latin typeface="Trebuchet MS"/>
                </a:rPr>
                <a:t>Beneficio neto:  17,74 € x </a:t>
              </a:r>
              <a:r>
                <a:rPr lang="es-ES_tradnl" dirty="0" smtClean="0">
                  <a:solidFill>
                    <a:srgbClr val="FF0000"/>
                  </a:solidFill>
                  <a:latin typeface="Trebuchet MS"/>
                </a:rPr>
                <a:t>500</a:t>
              </a:r>
              <a:r>
                <a:rPr lang="es-ES_tradnl" dirty="0" smtClean="0">
                  <a:solidFill>
                    <a:prstClr val="black"/>
                  </a:solidFill>
                  <a:latin typeface="Trebuchet MS"/>
                </a:rPr>
                <a:t> = 8870 € mensuales</a:t>
              </a:r>
              <a:r>
                <a:rPr lang="es-ES_tradnl" dirty="0" smtClean="0">
                  <a:solidFill>
                    <a:srgbClr val="00B050"/>
                  </a:solidFill>
                  <a:latin typeface="Trebuchet MS"/>
                </a:rPr>
                <a:t> </a:t>
              </a:r>
            </a:p>
            <a:p>
              <a:endParaRPr lang="es-ES_tradnl" dirty="0">
                <a:solidFill>
                  <a:prstClr val="black"/>
                </a:solidFill>
                <a:latin typeface="Trebuchet MS" panose="020B0603020202020204" pitchFamily="34" charset="0"/>
              </a:endParaRPr>
            </a:p>
          </p:txBody>
        </p:sp>
      </p:grpSp>
      <p:sp>
        <p:nvSpPr>
          <p:cNvPr id="10" name="Title 2"/>
          <p:cNvSpPr txBox="1">
            <a:spLocks/>
          </p:cNvSpPr>
          <p:nvPr/>
        </p:nvSpPr>
        <p:spPr>
          <a:xfrm>
            <a:off x="0" y="3676471"/>
            <a:ext cx="4800600" cy="762000"/>
          </a:xfrm>
          <a:prstGeom prst="rect">
            <a:avLst/>
          </a:prstGeom>
          <a:effectLst/>
        </p:spPr>
        <p:txBody>
          <a:bodyPr vert="horz" lIns="91440" tIns="45720" rIns="91440" bIns="45720" rtlCol="0" anchor="ctr">
            <a:normAutofit fontScale="90000" lnSpcReduction="20000"/>
          </a:bodyPr>
          <a:lstStyle/>
          <a:p>
            <a:pPr algn="ctr">
              <a:spcBef>
                <a:spcPct val="0"/>
              </a:spcBef>
              <a:defRPr/>
            </a:pPr>
            <a:r>
              <a:rPr lang="es-ES_tradnl" sz="2800" u="sng" dirty="0" smtClean="0">
                <a:solidFill>
                  <a:schemeClr val="tx2"/>
                </a:solidFill>
                <a:latin typeface="Trebuchet MS"/>
                <a:ea typeface="+mj-ea"/>
                <a:cs typeface="Futura Book"/>
              </a:rPr>
              <a:t>Ejemplo de beneficios </a:t>
            </a:r>
            <a:br>
              <a:rPr lang="es-ES_tradnl" sz="2800" u="sng" dirty="0" smtClean="0">
                <a:solidFill>
                  <a:schemeClr val="tx2"/>
                </a:solidFill>
                <a:latin typeface="Trebuchet MS"/>
                <a:ea typeface="+mj-ea"/>
                <a:cs typeface="Futura Book"/>
              </a:rPr>
            </a:br>
            <a:r>
              <a:rPr lang="es-ES_tradnl" sz="2800" u="sng" dirty="0" smtClean="0">
                <a:solidFill>
                  <a:schemeClr val="tx2"/>
                </a:solidFill>
                <a:latin typeface="Trebuchet MS"/>
                <a:ea typeface="+mj-ea"/>
                <a:cs typeface="Futura Book"/>
              </a:rPr>
              <a:t>de venta al por menor</a:t>
            </a:r>
            <a:endParaRPr lang="es-ES_tradnl" sz="3600" u="sng" dirty="0">
              <a:solidFill>
                <a:schemeClr val="tx2"/>
              </a:solidFill>
              <a:latin typeface="Trebuchet MS" panose="020B0603020202020204" pitchFamily="34" charset="0"/>
              <a:ea typeface="+mj-ea"/>
              <a:cs typeface="Futura Book"/>
            </a:endParaRPr>
          </a:p>
        </p:txBody>
      </p:sp>
      <p:sp>
        <p:nvSpPr>
          <p:cNvPr id="11" name="Title 2"/>
          <p:cNvSpPr txBox="1">
            <a:spLocks/>
          </p:cNvSpPr>
          <p:nvPr/>
        </p:nvSpPr>
        <p:spPr>
          <a:xfrm>
            <a:off x="5257800" y="3657600"/>
            <a:ext cx="3124200" cy="762000"/>
          </a:xfrm>
          <a:prstGeom prst="rect">
            <a:avLst/>
          </a:prstGeom>
          <a:effectLst/>
        </p:spPr>
        <p:txBody>
          <a:bodyPr vert="horz" lIns="91440" tIns="45720" rIns="91440" bIns="45720" rtlCol="0" anchor="ctr">
            <a:normAutofit fontScale="90000" lnSpcReduction="20000"/>
          </a:bodyPr>
          <a:lstStyle/>
          <a:p>
            <a:pPr algn="ctr">
              <a:spcBef>
                <a:spcPct val="0"/>
              </a:spcBef>
              <a:defRPr/>
            </a:pPr>
            <a:r>
              <a:rPr lang="es-ES_tradnl" sz="2800" u="sng" dirty="0" smtClean="0">
                <a:solidFill>
                  <a:schemeClr val="tx2"/>
                </a:solidFill>
                <a:latin typeface="Trebuchet MS"/>
                <a:ea typeface="+mj-ea"/>
                <a:cs typeface="Futura Book"/>
              </a:rPr>
              <a:t>Ejemplo de Comisiones</a:t>
            </a:r>
            <a:endParaRPr lang="es-ES_tradnl" sz="3600" u="sng" dirty="0">
              <a:solidFill>
                <a:schemeClr val="tx2"/>
              </a:solidFill>
              <a:latin typeface="Trebuchet MS" panose="020B0603020202020204" pitchFamily="34" charset="0"/>
              <a:ea typeface="+mj-ea"/>
              <a:cs typeface="Futura Book"/>
            </a:endParaRPr>
          </a:p>
        </p:txBody>
      </p:sp>
      <p:sp>
        <p:nvSpPr>
          <p:cNvPr id="12" name="Title 1"/>
          <p:cNvSpPr txBox="1">
            <a:spLocks/>
          </p:cNvSpPr>
          <p:nvPr/>
        </p:nvSpPr>
        <p:spPr>
          <a:xfrm>
            <a:off x="76200" y="2011680"/>
            <a:ext cx="6477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es-ES_tradnl" sz="2400" dirty="0" smtClean="0">
                <a:solidFill>
                  <a:prstClr val="black"/>
                </a:solidFill>
              </a:rPr>
              <a:t>Kit de productos esenciales Isotonix</a:t>
            </a:r>
            <a:r>
              <a:rPr lang="es-ES_tradnl" sz="2400" baseline="30000" dirty="0" smtClean="0">
                <a:solidFill>
                  <a:prstClr val="black"/>
                </a:solidFill>
              </a:rPr>
              <a:t>®</a:t>
            </a:r>
            <a:r>
              <a:rPr lang="es-ES_tradnl" sz="2400" dirty="0" smtClean="0">
                <a:solidFill>
                  <a:prstClr val="black"/>
                </a:solidFill>
              </a:rPr>
              <a:t> para 30 días</a:t>
            </a:r>
          </a:p>
          <a:p>
            <a:pPr algn="l"/>
            <a:r>
              <a:rPr lang="es-ES_tradnl" sz="1700" dirty="0" smtClean="0">
                <a:solidFill>
                  <a:prstClr val="black"/>
                </a:solidFill>
              </a:rPr>
              <a:t>Código</a:t>
            </a:r>
            <a:r>
              <a:rPr lang="es-ES_tradnl" sz="1700" dirty="0" smtClean="0"/>
              <a:t>: EU6459 (43.75€) –</a:t>
            </a:r>
            <a:r>
              <a:rPr lang="es-ES_tradnl" sz="1700" dirty="0" smtClean="0">
                <a:solidFill>
                  <a:prstClr val="black"/>
                </a:solidFill>
              </a:rPr>
              <a:t> PSV (61.25</a:t>
            </a:r>
            <a:r>
              <a:rPr lang="es-ES_tradnl" sz="1700" dirty="0" smtClean="0"/>
              <a:t>€</a:t>
            </a:r>
            <a:r>
              <a:rPr lang="es-ES_tradnl" sz="1700" dirty="0" smtClean="0">
                <a:solidFill>
                  <a:prstClr val="black"/>
                </a:solidFill>
              </a:rPr>
              <a:t>) – BV: 22</a:t>
            </a:r>
            <a:endParaRPr lang="es-ES_tradnl" sz="1700" dirty="0">
              <a:solidFill>
                <a:prstClr val="black"/>
              </a:solidFill>
            </a:endParaRPr>
          </a:p>
        </p:txBody>
      </p:sp>
      <p:cxnSp>
        <p:nvCxnSpPr>
          <p:cNvPr id="15" name="Straight Connector 14"/>
          <p:cNvCxnSpPr/>
          <p:nvPr/>
        </p:nvCxnSpPr>
        <p:spPr>
          <a:xfrm>
            <a:off x="4800600" y="3657600"/>
            <a:ext cx="0" cy="320040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3657600"/>
            <a:ext cx="9144000"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pic>
        <p:nvPicPr>
          <p:cNvPr id="14" name="Picture 13" descr="Screen Shot 2013-10-25 at 10.23.5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103" y="457200"/>
            <a:ext cx="2823897" cy="3108960"/>
          </a:xfrm>
          <a:prstGeom prst="rect">
            <a:avLst/>
          </a:prstGeom>
        </p:spPr>
      </p:pic>
    </p:spTree>
    <p:extLst>
      <p:ext uri="{BB962C8B-B14F-4D97-AF65-F5344CB8AC3E}">
        <p14:creationId xmlns:p14="http://schemas.microsoft.com/office/powerpoint/2010/main" val="39951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382000" cy="838200"/>
          </a:xfrm>
        </p:spPr>
        <p:txBody>
          <a:bodyPr>
            <a:normAutofit fontScale="90000"/>
          </a:bodyPr>
          <a:lstStyle/>
          <a:p>
            <a:r>
              <a:rPr lang="es-ES_tradnl" b="0" dirty="0" smtClean="0">
                <a:solidFill>
                  <a:schemeClr val="tx2"/>
                </a:solidFill>
                <a:latin typeface="Trebuchet MS"/>
                <a:cs typeface="Futura Book"/>
              </a:rPr>
              <a:t>Dos opciones de programa </a:t>
            </a:r>
            <a:r>
              <a:rPr lang="es-ES_tradnl" dirty="0" smtClean="0">
                <a:solidFill>
                  <a:schemeClr val="tx2"/>
                </a:solidFill>
              </a:rPr>
              <a:t/>
            </a:r>
            <a:br>
              <a:rPr lang="es-ES_tradnl" dirty="0" smtClean="0">
                <a:solidFill>
                  <a:schemeClr val="tx2"/>
                </a:solidFill>
              </a:rPr>
            </a:br>
            <a:r>
              <a:rPr lang="es-ES_tradnl" b="0" dirty="0" smtClean="0">
                <a:solidFill>
                  <a:schemeClr val="tx2"/>
                </a:solidFill>
                <a:latin typeface="Trebuchet MS"/>
                <a:cs typeface="Futura Book"/>
              </a:rPr>
              <a:t>para los Profesionales </a:t>
            </a:r>
            <a:r>
              <a:rPr lang="es-ES_tradnl" dirty="0">
                <a:solidFill>
                  <a:schemeClr val="tx2"/>
                </a:solidFill>
                <a:latin typeface="Trebuchet MS"/>
                <a:cs typeface="Futura Book"/>
              </a:rPr>
              <a:t>S</a:t>
            </a:r>
            <a:r>
              <a:rPr lang="es-ES_tradnl" b="0" dirty="0" smtClean="0">
                <a:solidFill>
                  <a:schemeClr val="tx2"/>
                </a:solidFill>
                <a:latin typeface="Trebuchet MS"/>
                <a:cs typeface="Futura Book"/>
              </a:rPr>
              <a:t>anitarios</a:t>
            </a:r>
            <a:endParaRPr lang="es-ES_tradnl" b="0" dirty="0">
              <a:solidFill>
                <a:schemeClr val="tx2"/>
              </a:solidFill>
              <a:latin typeface="Trebuchet MS" panose="020B0603020202020204" pitchFamily="34" charset="0"/>
              <a:cs typeface="Futura Book"/>
            </a:endParaRPr>
          </a:p>
        </p:txBody>
      </p:sp>
      <p:sp>
        <p:nvSpPr>
          <p:cNvPr id="2" name="Content Placeholder 1"/>
          <p:cNvSpPr>
            <a:spLocks noGrp="1"/>
          </p:cNvSpPr>
          <p:nvPr>
            <p:ph idx="1"/>
          </p:nvPr>
        </p:nvSpPr>
        <p:spPr>
          <a:xfrm>
            <a:off x="304800" y="1295400"/>
            <a:ext cx="8839200" cy="5562600"/>
          </a:xfrm>
        </p:spPr>
        <p:txBody>
          <a:bodyPr>
            <a:normAutofit/>
          </a:bodyPr>
          <a:lstStyle/>
          <a:p>
            <a:pPr marL="109728" indent="0">
              <a:buNone/>
            </a:pPr>
            <a:r>
              <a:rPr lang="es-ES_tradnl" sz="2400" dirty="0" smtClean="0">
                <a:latin typeface="Trebuchet MS"/>
              </a:rPr>
              <a:t>Ofrecemos dos tipos de programas  para encontrar la opción que mejor se adapte a sus objetivos empresariales.</a:t>
            </a:r>
          </a:p>
          <a:p>
            <a:endParaRPr lang="es-ES_tradnl" sz="400" dirty="0" smtClean="0">
              <a:latin typeface="Trebuchet MS" panose="020B0603020202020204" pitchFamily="34" charset="0"/>
            </a:endParaRPr>
          </a:p>
          <a:p>
            <a:pPr marL="457200" indent="-457200">
              <a:buFont typeface="+mj-lt"/>
              <a:buAutoNum type="arabicPeriod"/>
            </a:pPr>
            <a:r>
              <a:rPr lang="es-ES_tradnl" sz="2400" b="1" dirty="0" smtClean="0">
                <a:latin typeface="Trebuchet MS"/>
              </a:rPr>
              <a:t>HP1 Internacional:</a:t>
            </a:r>
            <a:r>
              <a:rPr lang="es-ES_tradnl" sz="2400" dirty="0" smtClean="0">
                <a:latin typeface="Trebuchet MS"/>
              </a:rPr>
              <a:t> programa sencillo de introducción para Profesionales </a:t>
            </a:r>
            <a:r>
              <a:rPr lang="es-ES_tradnl" sz="2400" dirty="0">
                <a:latin typeface="Trebuchet MS"/>
              </a:rPr>
              <a:t>S</a:t>
            </a:r>
            <a:r>
              <a:rPr lang="es-ES_tradnl" sz="2400" dirty="0" smtClean="0">
                <a:latin typeface="Trebuchet MS"/>
              </a:rPr>
              <a:t>anitarios</a:t>
            </a:r>
          </a:p>
          <a:p>
            <a:pPr lvl="1"/>
            <a:r>
              <a:rPr lang="es-ES_tradnl" sz="2000" dirty="0" smtClean="0">
                <a:latin typeface="Trebuchet MS"/>
              </a:rPr>
              <a:t>Programa sencillo diseñado para Profesionales </a:t>
            </a:r>
            <a:r>
              <a:rPr lang="es-ES_tradnl" sz="2000" dirty="0">
                <a:latin typeface="Trebuchet MS"/>
              </a:rPr>
              <a:t>S</a:t>
            </a:r>
            <a:r>
              <a:rPr lang="es-ES_tradnl" sz="2000" dirty="0" smtClean="0">
                <a:latin typeface="Trebuchet MS"/>
              </a:rPr>
              <a:t>anitarios o para consultas de grupos reducidos centrado </a:t>
            </a:r>
            <a:r>
              <a:rPr lang="es-ES_tradnl" sz="2000" dirty="0">
                <a:latin typeface="Trebuchet MS"/>
              </a:rPr>
              <a:t>en el éxito de su propia </a:t>
            </a:r>
            <a:r>
              <a:rPr lang="es-ES_tradnl" sz="2000" dirty="0" smtClean="0">
                <a:latin typeface="Trebuchet MS"/>
              </a:rPr>
              <a:t>consulta</a:t>
            </a:r>
            <a:r>
              <a:rPr lang="es-ES_tradnl" sz="2000" dirty="0">
                <a:solidFill>
                  <a:srgbClr val="00B050"/>
                </a:solidFill>
                <a:latin typeface="Trebuchet MS"/>
              </a:rPr>
              <a:t>.</a:t>
            </a:r>
            <a:endParaRPr lang="es-ES_tradnl" sz="2000" strike="sngStrike" dirty="0" smtClean="0">
              <a:latin typeface="Trebuchet MS"/>
            </a:endParaRPr>
          </a:p>
          <a:p>
            <a:pPr lvl="1"/>
            <a:r>
              <a:rPr lang="es-ES_tradnl" sz="2000" dirty="0" smtClean="0">
                <a:latin typeface="Trebuchet MS"/>
              </a:rPr>
              <a:t>Solución sencilla, simple, rentable y automatizada.</a:t>
            </a:r>
          </a:p>
          <a:p>
            <a:pPr lvl="1"/>
            <a:r>
              <a:rPr lang="es-ES_tradnl" sz="2000" dirty="0" smtClean="0">
                <a:latin typeface="Trebuchet MS"/>
              </a:rPr>
              <a:t>Obtenga beneficios y comisiones con su propia venta de productos.</a:t>
            </a:r>
          </a:p>
          <a:p>
            <a:pPr lvl="1"/>
            <a:r>
              <a:rPr lang="es-ES_tradnl" sz="2000" dirty="0" smtClean="0">
                <a:latin typeface="Trebuchet MS"/>
              </a:rPr>
              <a:t>Puede pasar del programa HP1 al  HP en cualquier momento.</a:t>
            </a:r>
          </a:p>
          <a:p>
            <a:pPr lvl="1"/>
            <a:r>
              <a:rPr lang="es-ES_tradnl" sz="2000" dirty="0" smtClean="0">
                <a:latin typeface="Trebuchet MS"/>
              </a:rPr>
              <a:t>Puede obtener beneficios ilimitados por las ventas al por menor. </a:t>
            </a:r>
          </a:p>
          <a:p>
            <a:pPr lvl="1"/>
            <a:r>
              <a:rPr lang="es-ES_tradnl" sz="2000" dirty="0" smtClean="0">
                <a:latin typeface="Trebuchet MS"/>
              </a:rPr>
              <a:t>Puede ganar hasta 1050 € semanales en comisiones por BV por las ventas realizadas.</a:t>
            </a:r>
          </a:p>
          <a:p>
            <a:pPr lvl="1"/>
            <a:endParaRPr lang="es-ES_tradnl" sz="1800" dirty="0" smtClean="0">
              <a:latin typeface="Trebuchet MS" panose="020B0603020202020204" pitchFamily="34" charset="0"/>
            </a:endParaRPr>
          </a:p>
          <a:p>
            <a:endParaRPr lang="es-ES_tradnl" sz="2800" dirty="0" smtClean="0">
              <a:latin typeface="Trebuchet MS" panose="020B0603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876800"/>
          </a:xfrm>
        </p:spPr>
        <p:txBody>
          <a:bodyPr>
            <a:normAutofit fontScale="92500" lnSpcReduction="10000"/>
          </a:bodyPr>
          <a:lstStyle/>
          <a:p>
            <a:pPr marL="109728" indent="0">
              <a:buNone/>
            </a:pPr>
            <a:r>
              <a:rPr lang="es-ES_tradnl" sz="2400" dirty="0" smtClean="0">
                <a:latin typeface="Trebuchet MS"/>
              </a:rPr>
              <a:t>Ofrecemos dos tipos de programas  para encontrar</a:t>
            </a:r>
            <a:r>
              <a:rPr lang="es-ES_tradnl" sz="2400" dirty="0" smtClean="0">
                <a:solidFill>
                  <a:srgbClr val="00B050"/>
                </a:solidFill>
                <a:latin typeface="Trebuchet MS"/>
              </a:rPr>
              <a:t> </a:t>
            </a:r>
            <a:r>
              <a:rPr lang="es-ES_tradnl" sz="2400" dirty="0" smtClean="0">
                <a:latin typeface="Trebuchet MS"/>
              </a:rPr>
              <a:t>que mejor se adapte a sus objetivos empresariales.</a:t>
            </a:r>
          </a:p>
          <a:p>
            <a:pPr marL="109728" indent="0">
              <a:buNone/>
            </a:pPr>
            <a:endParaRPr lang="es-ES_tradnl" sz="2400" dirty="0" smtClean="0">
              <a:latin typeface="Trebuchet MS"/>
            </a:endParaRPr>
          </a:p>
          <a:p>
            <a:endParaRPr lang="es-ES_tradnl" sz="300" dirty="0" smtClean="0">
              <a:latin typeface="Trebuchet MS" panose="020B0603020202020204" pitchFamily="34" charset="0"/>
            </a:endParaRPr>
          </a:p>
          <a:p>
            <a:pPr lvl="1"/>
            <a:endParaRPr lang="es-ES_tradnl" sz="100" dirty="0" smtClean="0">
              <a:latin typeface="Trebuchet MS" panose="020B0603020202020204" pitchFamily="34" charset="0"/>
            </a:endParaRPr>
          </a:p>
          <a:p>
            <a:pPr marL="457200" indent="-457200">
              <a:buNone/>
            </a:pPr>
            <a:r>
              <a:rPr lang="es-ES_tradnl" sz="2400" b="1" dirty="0" smtClean="0">
                <a:latin typeface="Trebuchet MS"/>
              </a:rPr>
              <a:t>2.  HP Internacional</a:t>
            </a:r>
            <a:r>
              <a:rPr lang="es-ES_tradnl" sz="2400" dirty="0" smtClean="0">
                <a:latin typeface="Trebuchet MS"/>
              </a:rPr>
              <a:t>: Propietario de UnFranchise® como Profesional </a:t>
            </a:r>
            <a:r>
              <a:rPr lang="es-ES_tradnl" sz="2400" dirty="0">
                <a:latin typeface="Trebuchet MS"/>
              </a:rPr>
              <a:t>S</a:t>
            </a:r>
            <a:r>
              <a:rPr lang="es-ES_tradnl" sz="2400" dirty="0" smtClean="0">
                <a:latin typeface="Trebuchet MS"/>
              </a:rPr>
              <a:t>anitario</a:t>
            </a:r>
          </a:p>
          <a:p>
            <a:pPr lvl="1"/>
            <a:r>
              <a:rPr lang="es-ES_tradnl" sz="2000" dirty="0" smtClean="0">
                <a:latin typeface="Trebuchet MS"/>
              </a:rPr>
              <a:t>Opción avanzada, diseñada para consultas de grupos más amplios o de Profesionales Sanitarios que recomiendan pacientes a otros colegas y quieren aprovechar nuestra solución para maximizar sus ingresos constantes.</a:t>
            </a:r>
          </a:p>
          <a:p>
            <a:pPr lvl="1"/>
            <a:r>
              <a:rPr lang="es-ES_tradnl" sz="2000" dirty="0" smtClean="0">
                <a:latin typeface="Trebuchet MS"/>
              </a:rPr>
              <a:t>Puede obtener comisiones  por BV de otros profesionales a quienes apoye y aprovechar su mercado de referencias.</a:t>
            </a:r>
          </a:p>
          <a:p>
            <a:pPr lvl="1"/>
            <a:r>
              <a:rPr lang="es-ES_tradnl" sz="2000" dirty="0" smtClean="0">
                <a:latin typeface="Trebuchet MS"/>
              </a:rPr>
              <a:t>Puede obtener ganancias ilimitadas por ventas al por menor </a:t>
            </a:r>
            <a:br>
              <a:rPr lang="es-ES_tradnl" sz="2000" dirty="0" smtClean="0">
                <a:latin typeface="Trebuchet MS"/>
              </a:rPr>
            </a:br>
            <a:r>
              <a:rPr lang="es-ES_tradnl" sz="2000" dirty="0" smtClean="0">
                <a:latin typeface="Trebuchet MS"/>
              </a:rPr>
              <a:t>y aprovechar un potencial ilimitado en comisiones por BV.</a:t>
            </a:r>
          </a:p>
          <a:p>
            <a:pPr marL="457200" lvl="1" indent="0">
              <a:buNone/>
            </a:pPr>
            <a:r>
              <a:rPr lang="es-ES_tradnl" sz="2000" strike="sngStrike" dirty="0" smtClean="0">
                <a:latin typeface="Trebuchet MS"/>
              </a:rPr>
              <a:t>  </a:t>
            </a:r>
            <a:r>
              <a:rPr lang="es-ES_tradnl" sz="2000" dirty="0" smtClean="0">
                <a:latin typeface="Trebuchet MS"/>
              </a:rPr>
              <a:t>Este programa tiene los mismos requisitos que el de un Propietario de UnFranchise estándar.</a:t>
            </a:r>
          </a:p>
          <a:p>
            <a:pPr lvl="1"/>
            <a:endParaRPr lang="es-ES_tradnl" sz="2000" dirty="0" smtClean="0">
              <a:latin typeface="Trebuchet MS" panose="020B0603020202020204" pitchFamily="34" charset="0"/>
            </a:endParaRPr>
          </a:p>
          <a:p>
            <a:endParaRPr lang="es-ES_tradnl" dirty="0" smtClean="0">
              <a:latin typeface="Trebuchet MS" panose="020B0603020202020204" pitchFamily="34" charset="0"/>
            </a:endParaRPr>
          </a:p>
        </p:txBody>
      </p:sp>
      <p:sp>
        <p:nvSpPr>
          <p:cNvPr id="5" name="Title 2"/>
          <p:cNvSpPr>
            <a:spLocks noGrp="1"/>
          </p:cNvSpPr>
          <p:nvPr>
            <p:ph type="title"/>
          </p:nvPr>
        </p:nvSpPr>
        <p:spPr>
          <a:xfrm>
            <a:off x="304800" y="228600"/>
            <a:ext cx="8382000" cy="838200"/>
          </a:xfrm>
        </p:spPr>
        <p:txBody>
          <a:bodyPr>
            <a:normAutofit fontScale="90000"/>
          </a:bodyPr>
          <a:lstStyle/>
          <a:p>
            <a:r>
              <a:rPr lang="es-ES_tradnl" b="0" dirty="0" smtClean="0">
                <a:solidFill>
                  <a:srgbClr val="39639D"/>
                </a:solidFill>
                <a:latin typeface="Trebuchet MS"/>
                <a:cs typeface="Futura Book"/>
              </a:rPr>
              <a:t>Dos opciones de programa</a:t>
            </a:r>
            <a:r>
              <a:rPr lang="es-ES_tradnl" dirty="0" smtClean="0"/>
              <a:t/>
            </a:r>
            <a:br>
              <a:rPr lang="es-ES_tradnl" dirty="0" smtClean="0"/>
            </a:br>
            <a:r>
              <a:rPr lang="es-ES_tradnl" b="0" dirty="0" smtClean="0">
                <a:solidFill>
                  <a:srgbClr val="39639D"/>
                </a:solidFill>
                <a:latin typeface="Trebuchet MS"/>
                <a:cs typeface="Futura Book"/>
              </a:rPr>
              <a:t>para los profesionales sanitarios</a:t>
            </a:r>
            <a:endParaRPr lang="es-ES_tradnl" b="0" dirty="0">
              <a:solidFill>
                <a:srgbClr val="39639D"/>
              </a:solidFill>
              <a:latin typeface="Trebuchet MS" panose="020B0603020202020204" pitchFamily="34" charset="0"/>
              <a:cs typeface="Futura Book"/>
            </a:endParaRPr>
          </a:p>
        </p:txBody>
      </p:sp>
    </p:spTree>
    <p:extLst>
      <p:ext uri="{BB962C8B-B14F-4D97-AF65-F5344CB8AC3E}">
        <p14:creationId xmlns:p14="http://schemas.microsoft.com/office/powerpoint/2010/main" val="9376585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1277" y="1087028"/>
            <a:ext cx="8386490" cy="3139321"/>
          </a:xfrm>
          <a:prstGeom prst="rect">
            <a:avLst/>
          </a:prstGeom>
          <a:noFill/>
        </p:spPr>
        <p:txBody>
          <a:bodyPr wrap="square" rtlCol="0">
            <a:spAutoFit/>
          </a:bodyPr>
          <a:lstStyle/>
          <a:p>
            <a:endParaRPr lang="en-US" b="1" dirty="0" smtClean="0"/>
          </a:p>
          <a:p>
            <a:r>
              <a:rPr lang="en-US" sz="2000" b="1" dirty="0" smtClean="0"/>
              <a:t>Los </a:t>
            </a:r>
            <a:r>
              <a:rPr lang="en-US" sz="2000" b="1" dirty="0" err="1"/>
              <a:t>niveles</a:t>
            </a:r>
            <a:r>
              <a:rPr lang="en-US" sz="2000" b="1" dirty="0"/>
              <a:t> de </a:t>
            </a:r>
            <a:r>
              <a:rPr lang="en-US" sz="2000" b="1" dirty="0" err="1"/>
              <a:t>ingresos</a:t>
            </a:r>
            <a:r>
              <a:rPr lang="en-US" sz="2000" b="1" dirty="0"/>
              <a:t> </a:t>
            </a:r>
            <a:r>
              <a:rPr lang="en-US" sz="2000" b="1" dirty="0" err="1"/>
              <a:t>mencionados</a:t>
            </a:r>
            <a:r>
              <a:rPr lang="en-US" sz="2000" b="1" dirty="0"/>
              <a:t> </a:t>
            </a:r>
            <a:r>
              <a:rPr lang="en-US" sz="2000" b="1" dirty="0" err="1"/>
              <a:t>en</a:t>
            </a:r>
            <a:r>
              <a:rPr lang="en-US" sz="2000" b="1" dirty="0"/>
              <a:t> la </a:t>
            </a:r>
            <a:r>
              <a:rPr lang="en-US" sz="2000" b="1" dirty="0" err="1"/>
              <a:t>siguiente</a:t>
            </a:r>
            <a:r>
              <a:rPr lang="en-US" sz="2000" b="1" dirty="0"/>
              <a:t> </a:t>
            </a:r>
            <a:r>
              <a:rPr lang="en-US" sz="2000" b="1" dirty="0" err="1"/>
              <a:t>presentación</a:t>
            </a:r>
            <a:r>
              <a:rPr lang="en-US" sz="2000" b="1" dirty="0"/>
              <a:t> se </a:t>
            </a:r>
            <a:r>
              <a:rPr lang="en-US" sz="2000" b="1" dirty="0" err="1"/>
              <a:t>proporcionan</a:t>
            </a:r>
            <a:r>
              <a:rPr lang="en-US" sz="2000" b="1" dirty="0"/>
              <a:t> solo con fines </a:t>
            </a:r>
            <a:r>
              <a:rPr lang="en-US" sz="2000" b="1" dirty="0" err="1"/>
              <a:t>ilustrativos</a:t>
            </a:r>
            <a:r>
              <a:rPr lang="en-US" sz="2000" b="1" dirty="0"/>
              <a:t>. No </a:t>
            </a:r>
            <a:r>
              <a:rPr lang="en-US" sz="2000" b="1" dirty="0" err="1"/>
              <a:t>representan</a:t>
            </a:r>
            <a:r>
              <a:rPr lang="en-US" sz="2000" b="1" dirty="0"/>
              <a:t> los </a:t>
            </a:r>
            <a:r>
              <a:rPr lang="en-US" sz="2000" b="1" dirty="0" err="1"/>
              <a:t>ingresos</a:t>
            </a:r>
            <a:r>
              <a:rPr lang="en-US" sz="2000" b="1" dirty="0"/>
              <a:t> de un </a:t>
            </a:r>
            <a:r>
              <a:rPr lang="en-US" sz="2000" b="1" dirty="0" err="1"/>
              <a:t>Propietario</a:t>
            </a:r>
            <a:r>
              <a:rPr lang="en-US" sz="2000" b="1" dirty="0"/>
              <a:t> de </a:t>
            </a:r>
            <a:r>
              <a:rPr lang="en-US" sz="2000" b="1" dirty="0" err="1"/>
              <a:t>UnFranchise</a:t>
            </a:r>
            <a:r>
              <a:rPr lang="en-US" sz="2000" b="1" dirty="0"/>
              <a:t> </a:t>
            </a:r>
            <a:r>
              <a:rPr lang="en-US" sz="2000" b="1" dirty="0" err="1"/>
              <a:t>Independiente</a:t>
            </a:r>
            <a:r>
              <a:rPr lang="en-US" sz="2000" b="1" dirty="0"/>
              <a:t> </a:t>
            </a:r>
            <a:r>
              <a:rPr lang="en-US" sz="2000" b="1" dirty="0" err="1"/>
              <a:t>típico</a:t>
            </a:r>
            <a:r>
              <a:rPr lang="en-US" sz="2000" b="1" dirty="0"/>
              <a:t> de Market </a:t>
            </a:r>
            <a:r>
              <a:rPr lang="en-US" sz="2000" b="1" dirty="0" err="1"/>
              <a:t>España</a:t>
            </a:r>
            <a:r>
              <a:rPr lang="en-US" sz="2000" b="1" dirty="0"/>
              <a:t>, </a:t>
            </a:r>
            <a:r>
              <a:rPr lang="en-US" sz="2000" b="1" dirty="0" err="1"/>
              <a:t>ni</a:t>
            </a:r>
            <a:r>
              <a:rPr lang="en-US" sz="2000" b="1" dirty="0"/>
              <a:t> </a:t>
            </a:r>
            <a:r>
              <a:rPr lang="en-US" sz="2000" b="1" dirty="0" err="1"/>
              <a:t>tampoco</a:t>
            </a:r>
            <a:r>
              <a:rPr lang="en-US" sz="2000" b="1" dirty="0"/>
              <a:t> </a:t>
            </a:r>
            <a:r>
              <a:rPr lang="en-US" sz="2000" b="1" dirty="0" err="1"/>
              <a:t>afirman</a:t>
            </a:r>
            <a:r>
              <a:rPr lang="en-US" sz="2000" b="1" dirty="0"/>
              <a:t> </a:t>
            </a:r>
            <a:r>
              <a:rPr lang="en-US" sz="2000" b="1" dirty="0" err="1"/>
              <a:t>que</a:t>
            </a:r>
            <a:r>
              <a:rPr lang="en-US" sz="2000" b="1" dirty="0"/>
              <a:t> un </a:t>
            </a:r>
            <a:r>
              <a:rPr lang="en-US" sz="2000" b="1" dirty="0" err="1"/>
              <a:t>Propietario</a:t>
            </a:r>
            <a:r>
              <a:rPr lang="en-US" sz="2000" b="1" dirty="0"/>
              <a:t> de </a:t>
            </a:r>
            <a:r>
              <a:rPr lang="en-US" sz="2000" b="1" dirty="0" err="1"/>
              <a:t>UnFranchise</a:t>
            </a:r>
            <a:r>
              <a:rPr lang="en-US" sz="2000" b="1" dirty="0"/>
              <a:t> </a:t>
            </a:r>
            <a:r>
              <a:rPr lang="en-US" sz="2000" b="1" dirty="0" err="1"/>
              <a:t>Independiente</a:t>
            </a:r>
            <a:r>
              <a:rPr lang="en-US" sz="2000" b="1" dirty="0"/>
              <a:t> </a:t>
            </a:r>
            <a:r>
              <a:rPr lang="en-US" sz="2000" b="1" dirty="0" err="1"/>
              <a:t>obtendrá</a:t>
            </a:r>
            <a:r>
              <a:rPr lang="en-US" sz="2000" b="1" dirty="0"/>
              <a:t> </a:t>
            </a:r>
            <a:r>
              <a:rPr lang="en-US" sz="2000" b="1" dirty="0" err="1"/>
              <a:t>ingresos</a:t>
            </a:r>
            <a:r>
              <a:rPr lang="en-US" sz="2000" b="1" dirty="0"/>
              <a:t> </a:t>
            </a:r>
            <a:r>
              <a:rPr lang="en-US" sz="2000" b="1" dirty="0" err="1"/>
              <a:t>equivalentes</a:t>
            </a:r>
            <a:r>
              <a:rPr lang="en-US" sz="2000" b="1" dirty="0"/>
              <a:t> a </a:t>
            </a:r>
            <a:r>
              <a:rPr lang="en-US" sz="2000" b="1" dirty="0" err="1"/>
              <a:t>estos</a:t>
            </a:r>
            <a:r>
              <a:rPr lang="en-US" sz="2000" b="1" dirty="0"/>
              <a:t> </a:t>
            </a:r>
            <a:r>
              <a:rPr lang="en-US" sz="2000" b="1" dirty="0" err="1"/>
              <a:t>importes</a:t>
            </a:r>
            <a:r>
              <a:rPr lang="en-US" sz="2000" b="1" dirty="0"/>
              <a:t>. No se </a:t>
            </a:r>
            <a:r>
              <a:rPr lang="en-US" sz="2000" b="1" dirty="0" err="1"/>
              <a:t>deje</a:t>
            </a:r>
            <a:r>
              <a:rPr lang="en-US" sz="2000" b="1" dirty="0"/>
              <a:t> </a:t>
            </a:r>
            <a:r>
              <a:rPr lang="en-US" sz="2000" b="1" dirty="0" err="1"/>
              <a:t>engañar</a:t>
            </a:r>
            <a:r>
              <a:rPr lang="en-US" sz="2000" b="1" dirty="0"/>
              <a:t> </a:t>
            </a:r>
            <a:r>
              <a:rPr lang="en-US" sz="2000" b="1" dirty="0" err="1"/>
              <a:t>por</a:t>
            </a:r>
            <a:r>
              <a:rPr lang="en-US" sz="2000" b="1" dirty="0"/>
              <a:t> </a:t>
            </a:r>
            <a:r>
              <a:rPr lang="en-US" sz="2000" b="1" dirty="0" err="1"/>
              <a:t>promesas</a:t>
            </a:r>
            <a:r>
              <a:rPr lang="en-US" sz="2000" b="1" dirty="0"/>
              <a:t> de </a:t>
            </a:r>
            <a:r>
              <a:rPr lang="en-US" sz="2000" b="1" dirty="0" err="1"/>
              <a:t>grandes</a:t>
            </a:r>
            <a:r>
              <a:rPr lang="en-US" sz="2000" b="1" dirty="0"/>
              <a:t> </a:t>
            </a:r>
            <a:r>
              <a:rPr lang="en-US" sz="2000" b="1" dirty="0" err="1"/>
              <a:t>ingresos</a:t>
            </a:r>
            <a:r>
              <a:rPr lang="en-US" sz="2000" b="1" dirty="0"/>
              <a:t> </a:t>
            </a:r>
            <a:r>
              <a:rPr lang="en-US" sz="2000" b="1" dirty="0" err="1"/>
              <a:t>que</a:t>
            </a:r>
            <a:r>
              <a:rPr lang="en-US" sz="2000" b="1" dirty="0"/>
              <a:t> se </a:t>
            </a:r>
            <a:r>
              <a:rPr lang="en-US" sz="2000" b="1" dirty="0" err="1"/>
              <a:t>pueden</a:t>
            </a:r>
            <a:r>
              <a:rPr lang="en-US" sz="2000" b="1" dirty="0"/>
              <a:t> </a:t>
            </a:r>
            <a:r>
              <a:rPr lang="en-US" sz="2000" b="1" dirty="0" err="1"/>
              <a:t>obtener</a:t>
            </a:r>
            <a:r>
              <a:rPr lang="en-US" sz="2000" b="1" dirty="0"/>
              <a:t> </a:t>
            </a:r>
            <a:r>
              <a:rPr lang="en-US" sz="2000" b="1" dirty="0" err="1"/>
              <a:t>fácilmente</a:t>
            </a:r>
            <a:r>
              <a:rPr lang="en-US" sz="2000" b="1" dirty="0"/>
              <a:t>. El </a:t>
            </a:r>
            <a:r>
              <a:rPr lang="en-US" sz="2000" b="1" dirty="0" err="1"/>
              <a:t>éxito</a:t>
            </a:r>
            <a:r>
              <a:rPr lang="en-US" sz="2000" b="1" dirty="0"/>
              <a:t> de </a:t>
            </a:r>
            <a:r>
              <a:rPr lang="en-US" sz="2000" b="1" dirty="0" err="1"/>
              <a:t>cualquier</a:t>
            </a:r>
            <a:r>
              <a:rPr lang="en-US" sz="2000" b="1" dirty="0"/>
              <a:t> </a:t>
            </a:r>
            <a:r>
              <a:rPr lang="en-US" sz="2000" b="1" dirty="0" err="1"/>
              <a:t>Propietario</a:t>
            </a:r>
            <a:r>
              <a:rPr lang="en-US" sz="2000" b="1" dirty="0"/>
              <a:t> de </a:t>
            </a:r>
            <a:r>
              <a:rPr lang="en-US" sz="2000" b="1" dirty="0" err="1"/>
              <a:t>UnFranchise</a:t>
            </a:r>
            <a:r>
              <a:rPr lang="en-US" sz="2000" b="1" dirty="0"/>
              <a:t> </a:t>
            </a:r>
            <a:r>
              <a:rPr lang="en-US" sz="2000" b="1" dirty="0" err="1"/>
              <a:t>Independiente</a:t>
            </a:r>
            <a:r>
              <a:rPr lang="en-US" sz="2000" b="1" dirty="0"/>
              <a:t> de Market </a:t>
            </a:r>
            <a:r>
              <a:rPr lang="en-US" sz="2000" b="1" dirty="0" err="1"/>
              <a:t>España</a:t>
            </a:r>
            <a:r>
              <a:rPr lang="en-US" sz="2000" b="1" dirty="0"/>
              <a:t> </a:t>
            </a:r>
            <a:r>
              <a:rPr lang="en-US" sz="2000" b="1" dirty="0" err="1"/>
              <a:t>dependerá</a:t>
            </a:r>
            <a:r>
              <a:rPr lang="en-US" sz="2000" b="1" dirty="0"/>
              <a:t> de la </a:t>
            </a:r>
            <a:r>
              <a:rPr lang="en-US" sz="2000" b="1" dirty="0" err="1"/>
              <a:t>cantidad</a:t>
            </a:r>
            <a:r>
              <a:rPr lang="en-US" sz="2000" b="1" dirty="0"/>
              <a:t> de </a:t>
            </a:r>
            <a:r>
              <a:rPr lang="en-US" sz="2000" b="1" dirty="0" err="1"/>
              <a:t>trabajo</a:t>
            </a:r>
            <a:r>
              <a:rPr lang="en-US" sz="2000" b="1" dirty="0"/>
              <a:t>, </a:t>
            </a:r>
            <a:r>
              <a:rPr lang="en-US" sz="2000" b="1" dirty="0" err="1"/>
              <a:t>talento</a:t>
            </a:r>
            <a:r>
              <a:rPr lang="en-US" sz="2000" b="1" dirty="0"/>
              <a:t> y </a:t>
            </a:r>
            <a:r>
              <a:rPr lang="en-US" sz="2000" b="1" dirty="0" err="1"/>
              <a:t>dedicación</a:t>
            </a:r>
            <a:r>
              <a:rPr lang="en-US" sz="2000" b="1" dirty="0"/>
              <a:t> </a:t>
            </a:r>
            <a:r>
              <a:rPr lang="en-US" sz="2000" b="1" dirty="0" err="1"/>
              <a:t>que</a:t>
            </a:r>
            <a:r>
              <a:rPr lang="en-US" sz="2000" b="1" dirty="0"/>
              <a:t> </a:t>
            </a:r>
            <a:r>
              <a:rPr lang="en-US" sz="2000" b="1" dirty="0" err="1"/>
              <a:t>invierta</a:t>
            </a:r>
            <a:r>
              <a:rPr lang="en-US" sz="2000" b="1" dirty="0"/>
              <a:t> </a:t>
            </a:r>
            <a:r>
              <a:rPr lang="en-US" sz="2000" b="1" dirty="0" err="1"/>
              <a:t>en</a:t>
            </a:r>
            <a:r>
              <a:rPr lang="en-US" sz="2000" b="1" dirty="0"/>
              <a:t> el </a:t>
            </a:r>
            <a:r>
              <a:rPr lang="en-US" sz="2000" b="1" dirty="0" err="1"/>
              <a:t>desarrollo</a:t>
            </a:r>
            <a:r>
              <a:rPr lang="en-US" sz="2000" b="1" dirty="0"/>
              <a:t> de </a:t>
            </a:r>
            <a:r>
              <a:rPr lang="en-US" sz="2000" b="1" dirty="0" err="1"/>
              <a:t>su</a:t>
            </a:r>
            <a:r>
              <a:rPr lang="en-US" sz="2000" b="1" dirty="0"/>
              <a:t> </a:t>
            </a:r>
            <a:r>
              <a:rPr lang="en-US" sz="2000" b="1" dirty="0" err="1"/>
              <a:t>Negocio</a:t>
            </a:r>
            <a:r>
              <a:rPr lang="en-US" sz="2000" b="1" dirty="0"/>
              <a:t> </a:t>
            </a:r>
            <a:r>
              <a:rPr lang="en-US" sz="2000" b="1" dirty="0" err="1"/>
              <a:t>UnFranchise</a:t>
            </a:r>
            <a:r>
              <a:rPr lang="en-US" sz="2000" b="1" dirty="0"/>
              <a:t> con Market </a:t>
            </a:r>
            <a:r>
              <a:rPr lang="en-US" sz="2000" b="1" dirty="0" err="1"/>
              <a:t>España</a:t>
            </a:r>
            <a:r>
              <a:rPr lang="en-US" b="1" dirty="0"/>
              <a:t>.</a:t>
            </a:r>
            <a:endParaRPr lang="en-US" dirty="0"/>
          </a:p>
        </p:txBody>
      </p:sp>
      <p:sp>
        <p:nvSpPr>
          <p:cNvPr id="5" name="Title 2"/>
          <p:cNvSpPr>
            <a:spLocks noGrp="1"/>
          </p:cNvSpPr>
          <p:nvPr>
            <p:ph type="title"/>
          </p:nvPr>
        </p:nvSpPr>
        <p:spPr>
          <a:xfrm>
            <a:off x="304800" y="228600"/>
            <a:ext cx="8382000" cy="838200"/>
          </a:xfrm>
        </p:spPr>
        <p:txBody>
          <a:bodyPr>
            <a:normAutofit/>
          </a:bodyPr>
          <a:lstStyle/>
          <a:p>
            <a:r>
              <a:rPr lang="es-ES_tradnl" dirty="0">
                <a:solidFill>
                  <a:srgbClr val="39639D"/>
                </a:solidFill>
                <a:latin typeface="Trebuchet MS"/>
                <a:cs typeface="Futura Book"/>
              </a:rPr>
              <a:t>Exención de Responsabilidad</a:t>
            </a:r>
            <a:endParaRPr lang="es-ES_tradnl" b="0" dirty="0">
              <a:solidFill>
                <a:srgbClr val="39639D"/>
              </a:solidFill>
              <a:latin typeface="Trebuchet MS" panose="020B0603020202020204" pitchFamily="34" charset="0"/>
              <a:cs typeface="Futura Book"/>
            </a:endParaRPr>
          </a:p>
        </p:txBody>
      </p:sp>
    </p:spTree>
    <p:extLst>
      <p:ext uri="{BB962C8B-B14F-4D97-AF65-F5344CB8AC3E}">
        <p14:creationId xmlns:p14="http://schemas.microsoft.com/office/powerpoint/2010/main" val="262515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S" dirty="0">
                <a:solidFill>
                  <a:srgbClr val="39639D"/>
                </a:solidFill>
                <a:effectLst/>
                <a:latin typeface="Trebuchet MS"/>
                <a:cs typeface="Futura Book"/>
              </a:rPr>
              <a:t>Al servicio del sector de la </a:t>
            </a:r>
            <a:r>
              <a:rPr lang="es-ES" dirty="0" smtClean="0">
                <a:solidFill>
                  <a:srgbClr val="39639D"/>
                </a:solidFill>
                <a:effectLst/>
                <a:latin typeface="Trebuchet MS"/>
                <a:cs typeface="Futura Book"/>
              </a:rPr>
              <a:t>Atención Sanitaria </a:t>
            </a:r>
            <a:endParaRPr lang="en-US" dirty="0">
              <a:solidFill>
                <a:srgbClr val="39639D"/>
              </a:solidFill>
              <a:effectLst/>
              <a:latin typeface="Trebuchet MS" panose="020B0603020202020204" pitchFamily="34" charset="0"/>
              <a:cs typeface="Futura Book"/>
            </a:endParaRPr>
          </a:p>
        </p:txBody>
      </p:sp>
      <p:sp>
        <p:nvSpPr>
          <p:cNvPr id="2" name="Content Placeholder 1"/>
          <p:cNvSpPr>
            <a:spLocks noGrp="1"/>
          </p:cNvSpPr>
          <p:nvPr>
            <p:ph idx="1"/>
          </p:nvPr>
        </p:nvSpPr>
        <p:spPr>
          <a:xfrm>
            <a:off x="152400" y="1524000"/>
            <a:ext cx="6629400" cy="5334000"/>
          </a:xfrm>
        </p:spPr>
        <p:txBody>
          <a:bodyPr>
            <a:normAutofit fontScale="70000" lnSpcReduction="20000"/>
          </a:bodyPr>
          <a:lstStyle/>
          <a:p>
            <a:endParaRPr lang="es-ES_tradnl" sz="1800" dirty="0" smtClean="0">
              <a:latin typeface="Trebuchet MS" panose="020B0603020202020204" pitchFamily="34" charset="0"/>
            </a:endParaRPr>
          </a:p>
          <a:p>
            <a:r>
              <a:rPr lang="es-ES_tradnl" dirty="0" smtClean="0">
                <a:latin typeface="Trebuchet MS"/>
              </a:rPr>
              <a:t>Market España está creciendo muy rápido, lo que nos obliga a actuar con rapidez y a ayudar a los profesionales sanitarios a beneficiarse de los resultados extraordinarios que ofrecen estos productos</a:t>
            </a:r>
            <a:r>
              <a:rPr lang="es-ES_tradnl" dirty="0" smtClean="0">
                <a:solidFill>
                  <a:srgbClr val="00B050"/>
                </a:solidFill>
                <a:latin typeface="Trebuchet MS"/>
              </a:rPr>
              <a:t> </a:t>
            </a:r>
            <a:r>
              <a:rPr lang="es-ES_tradnl" dirty="0" smtClean="0">
                <a:latin typeface="Trebuchet MS"/>
              </a:rPr>
              <a:t>y contribuir al bienestar de sus pacientes.</a:t>
            </a:r>
          </a:p>
          <a:p>
            <a:endParaRPr lang="es-ES_tradnl" dirty="0" smtClean="0">
              <a:latin typeface="Trebuchet MS" panose="020B0603020202020204" pitchFamily="34" charset="0"/>
            </a:endParaRPr>
          </a:p>
          <a:p>
            <a:r>
              <a:rPr lang="es-ES_tradnl" dirty="0" smtClean="0">
                <a:latin typeface="Trebuchet MS"/>
              </a:rPr>
              <a:t>Mediante la implementación de soluciones de bienestar para los pacientes, sumamos ingresos complementarios para los profesionales sanitarios. </a:t>
            </a:r>
            <a:endParaRPr lang="es-ES_tradnl" dirty="0" smtClean="0">
              <a:latin typeface="Trebuchet MS" panose="020B0603020202020204" pitchFamily="34" charset="0"/>
            </a:endParaRPr>
          </a:p>
          <a:p>
            <a:r>
              <a:rPr lang="es-ES_tradnl" dirty="0" smtClean="0">
                <a:latin typeface="Trebuchet MS"/>
              </a:rPr>
              <a:t>Como sabes, todo negocio debe ser rentable para que pueda prosperar. Nosotros</a:t>
            </a:r>
            <a:r>
              <a:rPr lang="es-ES_tradnl" dirty="0" smtClean="0">
                <a:solidFill>
                  <a:srgbClr val="00B050"/>
                </a:solidFill>
                <a:latin typeface="Trebuchet MS"/>
              </a:rPr>
              <a:t> </a:t>
            </a:r>
            <a:r>
              <a:rPr lang="es-ES_tradnl" dirty="0" smtClean="0">
                <a:latin typeface="Trebuchet MS"/>
              </a:rPr>
              <a:t>podemos mejorar los ingresos de su negocio dando  respuestas a las preguntas que le hacen sus pacientes o clientes.</a:t>
            </a:r>
          </a:p>
        </p:txBody>
      </p:sp>
      <p:pic>
        <p:nvPicPr>
          <p:cNvPr id="5" name="Picture 4"/>
          <p:cNvPicPr>
            <a:picLocks noChangeAspect="1"/>
          </p:cNvPicPr>
          <p:nvPr/>
        </p:nvPicPr>
        <p:blipFill>
          <a:blip r:embed="rId3" cstate="email">
            <a:alphaModFix amt="56000"/>
            <a:extLst>
              <a:ext uri="{28A0092B-C50C-407E-A947-70E740481C1C}">
                <a14:useLocalDpi xmlns:a14="http://schemas.microsoft.com/office/drawing/2010/main"/>
              </a:ext>
            </a:extLst>
          </a:blip>
          <a:stretch>
            <a:fillRect/>
          </a:stretch>
        </p:blipFill>
        <p:spPr>
          <a:xfrm>
            <a:off x="5867400" y="1926866"/>
            <a:ext cx="3523976" cy="4956534"/>
          </a:xfrm>
          <a:prstGeom prst="rect">
            <a:avLst/>
          </a:prstGeom>
        </p:spPr>
      </p:pic>
    </p:spTree>
    <p:extLst>
      <p:ext uri="{BB962C8B-B14F-4D97-AF65-F5344CB8AC3E}">
        <p14:creationId xmlns:p14="http://schemas.microsoft.com/office/powerpoint/2010/main" val="469294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N_NutraMetrixBV_ReferOfTeach_Revised_LS4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descr="SPN_NutraMetrixBV_ReferOfTeach_Revised_LS4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7" name="Picture 26" descr="SPN_NutraMetrixBV_ReferOfTeach_Revised_LS4_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Picture 27" descr="SPN_NutraMetrixBV_ReferOfTeach_Revised_LS4_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 name="Picture 28" descr="SPN_NutraMetrixBV_ReferOfTeach_Revised_LS4_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 name="Picture 29" descr="SPN_NutraMetrixBV_ReferOfTeach_Revised_LS4_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55" y="0"/>
            <a:ext cx="9144000" cy="6858000"/>
          </a:xfrm>
          <a:prstGeom prst="rect">
            <a:avLst/>
          </a:prstGeom>
        </p:spPr>
      </p:pic>
      <p:sp>
        <p:nvSpPr>
          <p:cNvPr id="2" name="Title 1"/>
          <p:cNvSpPr>
            <a:spLocks noGrp="1"/>
          </p:cNvSpPr>
          <p:nvPr>
            <p:ph type="title"/>
          </p:nvPr>
        </p:nvSpPr>
        <p:spPr>
          <a:xfrm>
            <a:off x="-152400" y="-228600"/>
            <a:ext cx="9448800" cy="1143000"/>
          </a:xfrm>
        </p:spPr>
        <p:txBody>
          <a:bodyPr>
            <a:normAutofit/>
          </a:bodyPr>
          <a:lstStyle/>
          <a:p>
            <a:r>
              <a:rPr lang="en-US" sz="3600" dirty="0" err="1" smtClean="0">
                <a:solidFill>
                  <a:srgbClr val="39639D"/>
                </a:solidFill>
                <a:latin typeface="Trebuchet MS"/>
              </a:rPr>
              <a:t>Funcionamiento</a:t>
            </a:r>
            <a:r>
              <a:rPr lang="en-US" sz="3600" dirty="0" smtClean="0">
                <a:solidFill>
                  <a:srgbClr val="39639D"/>
                </a:solidFill>
                <a:latin typeface="Trebuchet MS"/>
              </a:rPr>
              <a:t> </a:t>
            </a:r>
            <a:r>
              <a:rPr lang="en-US" sz="3600" dirty="0" smtClean="0">
                <a:solidFill>
                  <a:schemeClr val="tx2"/>
                </a:solidFill>
                <a:latin typeface="Trebuchet MS"/>
              </a:rPr>
              <a:t>del </a:t>
            </a:r>
            <a:r>
              <a:rPr lang="en-US" sz="3600" dirty="0" err="1">
                <a:solidFill>
                  <a:schemeClr val="tx2"/>
                </a:solidFill>
                <a:latin typeface="Trebuchet MS"/>
              </a:rPr>
              <a:t>P</a:t>
            </a:r>
            <a:r>
              <a:rPr lang="en-US" sz="3600" dirty="0" err="1" smtClean="0">
                <a:solidFill>
                  <a:schemeClr val="tx2"/>
                </a:solidFill>
                <a:latin typeface="Trebuchet MS"/>
              </a:rPr>
              <a:t>rograma</a:t>
            </a:r>
            <a:r>
              <a:rPr lang="en-US" sz="3600" dirty="0" smtClean="0">
                <a:solidFill>
                  <a:schemeClr val="tx2"/>
                </a:solidFill>
                <a:latin typeface="Trebuchet MS"/>
              </a:rPr>
              <a:t> </a:t>
            </a:r>
            <a:r>
              <a:rPr lang="en-US" sz="3600" dirty="0" smtClean="0">
                <a:solidFill>
                  <a:srgbClr val="39639D"/>
                </a:solidFill>
                <a:latin typeface="Trebuchet MS"/>
              </a:rPr>
              <a:t>HP1</a:t>
            </a:r>
            <a:endParaRPr lang="en-US" sz="3600" dirty="0">
              <a:solidFill>
                <a:srgbClr val="39639D"/>
              </a:solidFill>
              <a:latin typeface="Trebuchet MS" panose="020B0603020202020204" pitchFamily="34" charset="0"/>
            </a:endParaRPr>
          </a:p>
        </p:txBody>
      </p:sp>
      <p:sp>
        <p:nvSpPr>
          <p:cNvPr id="5" name="Rectangle 4"/>
          <p:cNvSpPr/>
          <p:nvPr/>
        </p:nvSpPr>
        <p:spPr>
          <a:xfrm>
            <a:off x="152400" y="4038600"/>
            <a:ext cx="8839200" cy="2538387"/>
          </a:xfrm>
          <a:prstGeom prst="rect">
            <a:avLst/>
          </a:prstGeom>
        </p:spPr>
        <p:txBody>
          <a:bodyPr wrap="square">
            <a:spAutoFit/>
          </a:bodyPr>
          <a:lstStyle/>
          <a:p>
            <a:pPr marL="0" lvl="1">
              <a:lnSpc>
                <a:spcPct val="90000"/>
              </a:lnSpc>
              <a:spcBef>
                <a:spcPts val="324"/>
              </a:spcBef>
              <a:buClr>
                <a:srgbClr val="2DA2BF"/>
              </a:buClr>
            </a:pPr>
            <a:r>
              <a:rPr lang="es-ES_tradnl" dirty="0">
                <a:latin typeface="Trebuchet MS"/>
                <a:ea typeface="Osaka"/>
              </a:rPr>
              <a:t>Tipo de cuenta simplificado con el que los P</a:t>
            </a:r>
            <a:r>
              <a:rPr lang="es-ES_tradnl" dirty="0" smtClean="0">
                <a:latin typeface="Trebuchet MS"/>
                <a:ea typeface="Osaka"/>
              </a:rPr>
              <a:t>rofesionales </a:t>
            </a:r>
            <a:r>
              <a:rPr lang="es-ES_tradnl" dirty="0">
                <a:latin typeface="Trebuchet MS"/>
                <a:ea typeface="Osaka"/>
              </a:rPr>
              <a:t>S</a:t>
            </a:r>
            <a:r>
              <a:rPr lang="es-ES_tradnl" dirty="0" smtClean="0">
                <a:latin typeface="Trebuchet MS"/>
                <a:ea typeface="Osaka"/>
              </a:rPr>
              <a:t>anitarios </a:t>
            </a:r>
            <a:r>
              <a:rPr lang="es-ES_tradnl" dirty="0">
                <a:latin typeface="Trebuchet MS"/>
                <a:ea typeface="Osaka"/>
              </a:rPr>
              <a:t>obtienen </a:t>
            </a:r>
            <a:r>
              <a:rPr lang="es-ES_tradnl" dirty="0" smtClean="0">
                <a:latin typeface="Trebuchet MS"/>
                <a:ea typeface="Osaka"/>
              </a:rPr>
              <a:t>tanto beneficios como comisiones por </a:t>
            </a:r>
            <a:r>
              <a:rPr lang="es-ES_tradnl" dirty="0">
                <a:latin typeface="Trebuchet MS"/>
                <a:ea typeface="Osaka"/>
              </a:rPr>
              <a:t>sus ventas propias </a:t>
            </a:r>
            <a:r>
              <a:rPr lang="es-ES_tradnl" dirty="0" smtClean="0">
                <a:latin typeface="Trebuchet MS"/>
                <a:ea typeface="Osaka"/>
              </a:rPr>
              <a:t>y </a:t>
            </a:r>
            <a:r>
              <a:rPr lang="es-ES_tradnl" dirty="0" err="1" smtClean="0">
                <a:latin typeface="Trebuchet MS"/>
                <a:ea typeface="Osaka"/>
              </a:rPr>
              <a:t>BVs</a:t>
            </a:r>
            <a:r>
              <a:rPr lang="es-ES_tradnl" dirty="0" smtClean="0">
                <a:latin typeface="Trebuchet MS"/>
                <a:ea typeface="Osaka"/>
              </a:rPr>
              <a:t>.  </a:t>
            </a:r>
            <a:r>
              <a:rPr lang="es-ES_tradnl" dirty="0">
                <a:latin typeface="Trebuchet MS"/>
                <a:ea typeface="Osaka"/>
              </a:rPr>
              <a:t>Este tipo de cuenta les permite centrarse en su consulta y en sus </a:t>
            </a:r>
            <a:r>
              <a:rPr lang="es-ES_tradnl" dirty="0" smtClean="0">
                <a:latin typeface="Trebuchet MS"/>
                <a:ea typeface="Osaka"/>
              </a:rPr>
              <a:t>pacientes de una manera sencilla, </a:t>
            </a:r>
            <a:r>
              <a:rPr lang="es-ES_tradnl" dirty="0">
                <a:latin typeface="Trebuchet MS"/>
                <a:ea typeface="Osaka"/>
              </a:rPr>
              <a:t>sin tener que cumplir los requisitos normales de un centro de distribución.</a:t>
            </a:r>
          </a:p>
          <a:p>
            <a:pPr marL="0" lvl="1">
              <a:lnSpc>
                <a:spcPct val="90000"/>
              </a:lnSpc>
              <a:spcBef>
                <a:spcPts val="324"/>
              </a:spcBef>
              <a:buClr>
                <a:srgbClr val="2DA2BF"/>
              </a:buClr>
            </a:pPr>
            <a:endParaRPr lang="es-ES_tradnl" sz="1050" dirty="0">
              <a:latin typeface="Trebuchet MS" panose="020B0603020202020204" pitchFamily="34" charset="0"/>
              <a:ea typeface="Osaka" charset="-128"/>
            </a:endParaRPr>
          </a:p>
          <a:p>
            <a:pPr marL="0" lvl="1">
              <a:lnSpc>
                <a:spcPct val="90000"/>
              </a:lnSpc>
              <a:spcBef>
                <a:spcPts val="324"/>
              </a:spcBef>
              <a:buClr>
                <a:srgbClr val="2DA2BF"/>
              </a:buClr>
            </a:pPr>
            <a:r>
              <a:rPr lang="es-ES_tradnl" dirty="0">
                <a:latin typeface="Trebuchet MS"/>
                <a:ea typeface="Osaka"/>
              </a:rPr>
              <a:t>Los </a:t>
            </a:r>
            <a:r>
              <a:rPr lang="es-ES_tradnl" dirty="0" smtClean="0">
                <a:latin typeface="Trebuchet MS"/>
                <a:ea typeface="Osaka"/>
              </a:rPr>
              <a:t>Profesionales </a:t>
            </a:r>
            <a:r>
              <a:rPr lang="es-ES_tradnl" dirty="0">
                <a:latin typeface="Trebuchet MS"/>
                <a:ea typeface="Osaka"/>
              </a:rPr>
              <a:t>S</a:t>
            </a:r>
            <a:r>
              <a:rPr lang="es-ES_tradnl" dirty="0" smtClean="0">
                <a:latin typeface="Trebuchet MS"/>
                <a:ea typeface="Osaka"/>
              </a:rPr>
              <a:t>anitarios </a:t>
            </a:r>
            <a:r>
              <a:rPr lang="es-ES_tradnl" dirty="0">
                <a:latin typeface="Trebuchet MS"/>
                <a:ea typeface="Osaka"/>
              </a:rPr>
              <a:t>perciben beneficios ilimitados por ventas al por menor y hasta 1050 € semanales en comisiones </a:t>
            </a:r>
            <a:r>
              <a:rPr lang="es-ES_tradnl" dirty="0" smtClean="0">
                <a:latin typeface="Trebuchet MS"/>
                <a:ea typeface="Osaka"/>
              </a:rPr>
              <a:t>por BV</a:t>
            </a:r>
            <a:r>
              <a:rPr lang="es-ES_tradnl" dirty="0">
                <a:latin typeface="Trebuchet MS"/>
                <a:ea typeface="Osaka"/>
              </a:rPr>
              <a:t>, sin requisitos de activación, sin formulario 1000 y sin </a:t>
            </a:r>
            <a:r>
              <a:rPr lang="es-ES_tradnl" dirty="0" smtClean="0">
                <a:latin typeface="Trebuchet MS"/>
                <a:ea typeface="Osaka"/>
              </a:rPr>
              <a:t>envío </a:t>
            </a:r>
            <a:r>
              <a:rPr lang="es-ES_tradnl" dirty="0">
                <a:latin typeface="Trebuchet MS"/>
                <a:ea typeface="Osaka"/>
              </a:rPr>
              <a:t>automático a UnFranchise.</a:t>
            </a:r>
          </a:p>
          <a:p>
            <a:pPr marL="0" lvl="1">
              <a:lnSpc>
                <a:spcPct val="90000"/>
              </a:lnSpc>
              <a:spcBef>
                <a:spcPts val="324"/>
              </a:spcBef>
              <a:buClr>
                <a:srgbClr val="2DA2BF"/>
              </a:buClr>
            </a:pPr>
            <a:endParaRPr lang="es-ES_tradnl" sz="1100" dirty="0">
              <a:latin typeface="Trebuchet MS" panose="020B0603020202020204" pitchFamily="34" charset="0"/>
              <a:ea typeface="Osaka" charset="-128"/>
            </a:endParaRPr>
          </a:p>
          <a:p>
            <a:pPr marL="0" lvl="1">
              <a:lnSpc>
                <a:spcPct val="90000"/>
              </a:lnSpc>
              <a:spcBef>
                <a:spcPts val="324"/>
              </a:spcBef>
              <a:buClr>
                <a:srgbClr val="2DA2BF"/>
              </a:buClr>
            </a:pPr>
            <a:r>
              <a:rPr lang="es-ES_tradnl" dirty="0">
                <a:latin typeface="Trebuchet MS"/>
                <a:ea typeface="Osaka"/>
              </a:rPr>
              <a:t>Sólo pueden percibir </a:t>
            </a:r>
            <a:r>
              <a:rPr lang="es-ES_tradnl" dirty="0" smtClean="0">
                <a:latin typeface="Trebuchet MS"/>
                <a:ea typeface="Osaka"/>
              </a:rPr>
              <a:t>comisiones por BV </a:t>
            </a:r>
            <a:r>
              <a:rPr lang="es-ES_tradnl" dirty="0">
                <a:latin typeface="Trebuchet MS"/>
                <a:ea typeface="Osaka"/>
              </a:rPr>
              <a:t>por sus ventas propias</a:t>
            </a:r>
            <a:r>
              <a:rPr lang="es-ES_tradnl" dirty="0">
                <a:solidFill>
                  <a:prstClr val="black"/>
                </a:solidFill>
                <a:latin typeface="Trebuchet MS"/>
                <a:ea typeface="Osaka"/>
              </a:rPr>
              <a:t>.</a:t>
            </a:r>
            <a:endParaRPr lang="es-ES_tradnl" dirty="0">
              <a:solidFill>
                <a:prstClr val="black"/>
              </a:solidFill>
              <a:latin typeface="Trebuchet MS" panose="020B0603020202020204" pitchFamily="34" charset="0"/>
              <a:ea typeface="Osaka" charset="-128"/>
            </a:endParaRPr>
          </a:p>
        </p:txBody>
      </p:sp>
      <p:sp>
        <p:nvSpPr>
          <p:cNvPr id="11" name="TextBox 10"/>
          <p:cNvSpPr txBox="1"/>
          <p:nvPr/>
        </p:nvSpPr>
        <p:spPr>
          <a:xfrm>
            <a:off x="2578100" y="1750315"/>
            <a:ext cx="987544" cy="261610"/>
          </a:xfrm>
          <a:prstGeom prst="rect">
            <a:avLst/>
          </a:prstGeom>
          <a:noFill/>
        </p:spPr>
        <p:txBody>
          <a:bodyPr wrap="square" rtlCol="0">
            <a:spAutoFit/>
          </a:bodyPr>
          <a:lstStyle/>
          <a:p>
            <a:pPr algn="r">
              <a:lnSpc>
                <a:spcPct val="90000"/>
              </a:lnSpc>
            </a:pPr>
            <a:r>
              <a:rPr sz="1200" b="1">
                <a:solidFill>
                  <a:srgbClr val="2C4E8B"/>
                </a:solidFill>
                <a:latin typeface="Trebuchet MS"/>
                <a:cs typeface="Century Gothic"/>
              </a:rPr>
              <a:t>1,200</a:t>
            </a:r>
            <a:endParaRPr lang="en-US" sz="1200" b="1" dirty="0">
              <a:solidFill>
                <a:srgbClr val="2C4E8B"/>
              </a:solidFill>
              <a:latin typeface="Trebuchet MS" panose="020B0603020202020204" pitchFamily="34" charset="0"/>
              <a:cs typeface="Century Gothic"/>
            </a:endParaRPr>
          </a:p>
        </p:txBody>
      </p:sp>
      <p:sp>
        <p:nvSpPr>
          <p:cNvPr id="12" name="TextBox 11"/>
          <p:cNvSpPr txBox="1"/>
          <p:nvPr/>
        </p:nvSpPr>
        <p:spPr>
          <a:xfrm>
            <a:off x="5676900" y="1750315"/>
            <a:ext cx="987544" cy="261610"/>
          </a:xfrm>
          <a:prstGeom prst="rect">
            <a:avLst/>
          </a:prstGeom>
          <a:noFill/>
        </p:spPr>
        <p:txBody>
          <a:bodyPr wrap="square" rtlCol="0">
            <a:spAutoFit/>
          </a:bodyPr>
          <a:lstStyle/>
          <a:p>
            <a:pPr>
              <a:lnSpc>
                <a:spcPct val="90000"/>
              </a:lnSpc>
            </a:pPr>
            <a:r>
              <a:rPr sz="1200" b="1">
                <a:solidFill>
                  <a:srgbClr val="2C4E8B"/>
                </a:solidFill>
                <a:latin typeface="Trebuchet MS"/>
                <a:cs typeface="Century Gothic"/>
              </a:rPr>
              <a:t>1,200 </a:t>
            </a:r>
            <a:endParaRPr lang="en-US" sz="1200" b="1" dirty="0">
              <a:solidFill>
                <a:srgbClr val="2C4E8B"/>
              </a:solidFill>
              <a:latin typeface="Trebuchet MS" panose="020B0603020202020204" pitchFamily="34" charset="0"/>
              <a:cs typeface="Century Gothic"/>
            </a:endParaRPr>
          </a:p>
        </p:txBody>
      </p:sp>
      <p:sp>
        <p:nvSpPr>
          <p:cNvPr id="13" name="TextBox 12"/>
          <p:cNvSpPr txBox="1"/>
          <p:nvPr/>
        </p:nvSpPr>
        <p:spPr>
          <a:xfrm>
            <a:off x="2578100" y="1532464"/>
            <a:ext cx="987544" cy="261610"/>
          </a:xfrm>
          <a:prstGeom prst="rect">
            <a:avLst/>
          </a:prstGeom>
          <a:noFill/>
        </p:spPr>
        <p:txBody>
          <a:bodyPr wrap="square" rtlCol="0">
            <a:spAutoFit/>
          </a:bodyPr>
          <a:lstStyle/>
          <a:p>
            <a:pPr algn="r">
              <a:lnSpc>
                <a:spcPct val="90000"/>
              </a:lnSpc>
            </a:pPr>
            <a:r>
              <a:rPr sz="1200" b="1">
                <a:solidFill>
                  <a:srgbClr val="2C4E8B"/>
                </a:solidFill>
                <a:latin typeface="Trebuchet MS"/>
                <a:cs typeface="Century Gothic"/>
              </a:rPr>
              <a:t>2,400</a:t>
            </a:r>
            <a:endParaRPr lang="en-US" sz="1200" b="1" dirty="0">
              <a:solidFill>
                <a:srgbClr val="2C4E8B"/>
              </a:solidFill>
              <a:latin typeface="Trebuchet MS" panose="020B0603020202020204" pitchFamily="34" charset="0"/>
              <a:cs typeface="Century Gothic"/>
            </a:endParaRPr>
          </a:p>
        </p:txBody>
      </p:sp>
      <p:sp>
        <p:nvSpPr>
          <p:cNvPr id="14" name="TextBox 13"/>
          <p:cNvSpPr txBox="1"/>
          <p:nvPr/>
        </p:nvSpPr>
        <p:spPr>
          <a:xfrm>
            <a:off x="5676900" y="1532464"/>
            <a:ext cx="987544" cy="261610"/>
          </a:xfrm>
          <a:prstGeom prst="rect">
            <a:avLst/>
          </a:prstGeom>
          <a:noFill/>
        </p:spPr>
        <p:txBody>
          <a:bodyPr wrap="square" rtlCol="0">
            <a:spAutoFit/>
          </a:bodyPr>
          <a:lstStyle/>
          <a:p>
            <a:pPr>
              <a:lnSpc>
                <a:spcPct val="90000"/>
              </a:lnSpc>
            </a:pPr>
            <a:r>
              <a:rPr sz="1200" b="1">
                <a:solidFill>
                  <a:srgbClr val="2C4E8B"/>
                </a:solidFill>
                <a:latin typeface="Trebuchet MS"/>
                <a:cs typeface="Century Gothic"/>
              </a:rPr>
              <a:t>2,400 </a:t>
            </a:r>
            <a:endParaRPr lang="en-US" sz="1200" b="1" dirty="0">
              <a:solidFill>
                <a:srgbClr val="2C4E8B"/>
              </a:solidFill>
              <a:latin typeface="Trebuchet MS" panose="020B0603020202020204" pitchFamily="34" charset="0"/>
              <a:cs typeface="Century Gothic"/>
            </a:endParaRPr>
          </a:p>
        </p:txBody>
      </p:sp>
      <p:sp>
        <p:nvSpPr>
          <p:cNvPr id="15" name="TextBox 14"/>
          <p:cNvSpPr txBox="1"/>
          <p:nvPr/>
        </p:nvSpPr>
        <p:spPr>
          <a:xfrm>
            <a:off x="2578100" y="1291037"/>
            <a:ext cx="987544" cy="261610"/>
          </a:xfrm>
          <a:prstGeom prst="rect">
            <a:avLst/>
          </a:prstGeom>
          <a:noFill/>
        </p:spPr>
        <p:txBody>
          <a:bodyPr wrap="square" rtlCol="0">
            <a:spAutoFit/>
          </a:bodyPr>
          <a:lstStyle/>
          <a:p>
            <a:pPr algn="r">
              <a:lnSpc>
                <a:spcPct val="90000"/>
              </a:lnSpc>
            </a:pPr>
            <a:r>
              <a:rPr sz="1200" b="1" dirty="0">
                <a:solidFill>
                  <a:srgbClr val="2C4E8B"/>
                </a:solidFill>
                <a:latin typeface="Trebuchet MS"/>
                <a:cs typeface="Century Gothic"/>
              </a:rPr>
              <a:t>3,600</a:t>
            </a:r>
            <a:endParaRPr lang="en-US" sz="1200" b="1" dirty="0">
              <a:solidFill>
                <a:srgbClr val="2C4E8B"/>
              </a:solidFill>
              <a:latin typeface="Trebuchet MS" panose="020B0603020202020204" pitchFamily="34" charset="0"/>
              <a:cs typeface="Century Gothic"/>
            </a:endParaRPr>
          </a:p>
        </p:txBody>
      </p:sp>
      <p:sp>
        <p:nvSpPr>
          <p:cNvPr id="16" name="TextBox 15"/>
          <p:cNvSpPr txBox="1"/>
          <p:nvPr/>
        </p:nvSpPr>
        <p:spPr>
          <a:xfrm>
            <a:off x="5676900" y="1291037"/>
            <a:ext cx="987544" cy="261610"/>
          </a:xfrm>
          <a:prstGeom prst="rect">
            <a:avLst/>
          </a:prstGeom>
          <a:noFill/>
        </p:spPr>
        <p:txBody>
          <a:bodyPr wrap="square" rtlCol="0">
            <a:spAutoFit/>
          </a:bodyPr>
          <a:lstStyle/>
          <a:p>
            <a:pPr>
              <a:lnSpc>
                <a:spcPct val="90000"/>
              </a:lnSpc>
            </a:pPr>
            <a:r>
              <a:rPr sz="1200" b="1">
                <a:solidFill>
                  <a:srgbClr val="2C4E8B"/>
                </a:solidFill>
                <a:latin typeface="Trebuchet MS"/>
                <a:cs typeface="Century Gothic"/>
              </a:rPr>
              <a:t>3,600 </a:t>
            </a:r>
            <a:endParaRPr lang="en-US" sz="1200" b="1" dirty="0">
              <a:solidFill>
                <a:srgbClr val="2C4E8B"/>
              </a:solidFill>
              <a:latin typeface="Trebuchet MS" panose="020B0603020202020204" pitchFamily="34" charset="0"/>
              <a:cs typeface="Century Gothic"/>
            </a:endParaRPr>
          </a:p>
        </p:txBody>
      </p:sp>
      <p:sp>
        <p:nvSpPr>
          <p:cNvPr id="17" name="TextBox 16"/>
          <p:cNvSpPr txBox="1"/>
          <p:nvPr/>
        </p:nvSpPr>
        <p:spPr>
          <a:xfrm>
            <a:off x="2578100" y="1068699"/>
            <a:ext cx="987544" cy="261610"/>
          </a:xfrm>
          <a:prstGeom prst="rect">
            <a:avLst/>
          </a:prstGeom>
          <a:noFill/>
        </p:spPr>
        <p:txBody>
          <a:bodyPr wrap="square" rtlCol="0">
            <a:spAutoFit/>
          </a:bodyPr>
          <a:lstStyle/>
          <a:p>
            <a:pPr algn="r">
              <a:lnSpc>
                <a:spcPct val="90000"/>
              </a:lnSpc>
            </a:pPr>
            <a:r>
              <a:rPr sz="1200" b="1">
                <a:solidFill>
                  <a:srgbClr val="2C4E8B"/>
                </a:solidFill>
                <a:latin typeface="Trebuchet MS"/>
                <a:cs typeface="Century Gothic"/>
              </a:rPr>
              <a:t>5,000</a:t>
            </a:r>
            <a:endParaRPr lang="en-US" sz="1200" b="1" dirty="0">
              <a:solidFill>
                <a:srgbClr val="2C4E8B"/>
              </a:solidFill>
              <a:latin typeface="Trebuchet MS" panose="020B0603020202020204" pitchFamily="34" charset="0"/>
              <a:cs typeface="Century Gothic"/>
            </a:endParaRPr>
          </a:p>
        </p:txBody>
      </p:sp>
      <p:sp>
        <p:nvSpPr>
          <p:cNvPr id="18" name="TextBox 17"/>
          <p:cNvSpPr txBox="1"/>
          <p:nvPr/>
        </p:nvSpPr>
        <p:spPr>
          <a:xfrm>
            <a:off x="5676900" y="1068699"/>
            <a:ext cx="987544" cy="261610"/>
          </a:xfrm>
          <a:prstGeom prst="rect">
            <a:avLst/>
          </a:prstGeom>
          <a:noFill/>
        </p:spPr>
        <p:txBody>
          <a:bodyPr wrap="square" rtlCol="0">
            <a:spAutoFit/>
          </a:bodyPr>
          <a:lstStyle/>
          <a:p>
            <a:pPr>
              <a:lnSpc>
                <a:spcPct val="90000"/>
              </a:lnSpc>
            </a:pPr>
            <a:r>
              <a:rPr sz="1200" b="1" dirty="0">
                <a:solidFill>
                  <a:srgbClr val="2C4E8B"/>
                </a:solidFill>
                <a:latin typeface="Trebuchet MS"/>
                <a:cs typeface="Century Gothic"/>
              </a:rPr>
              <a:t>5,000 </a:t>
            </a:r>
            <a:endParaRPr lang="en-US" sz="1200" b="1" dirty="0">
              <a:solidFill>
                <a:srgbClr val="2C4E8B"/>
              </a:solidFill>
              <a:latin typeface="Trebuchet MS" panose="020B0603020202020204" pitchFamily="34" charset="0"/>
              <a:cs typeface="Century Gothic"/>
            </a:endParaRPr>
          </a:p>
        </p:txBody>
      </p:sp>
      <p:sp>
        <p:nvSpPr>
          <p:cNvPr id="19" name="TextBox 18"/>
          <p:cNvSpPr txBox="1"/>
          <p:nvPr/>
        </p:nvSpPr>
        <p:spPr>
          <a:xfrm>
            <a:off x="6428113" y="1041400"/>
            <a:ext cx="987544" cy="261610"/>
          </a:xfrm>
          <a:prstGeom prst="rect">
            <a:avLst/>
          </a:prstGeom>
          <a:noFill/>
        </p:spPr>
        <p:txBody>
          <a:bodyPr wrap="square" rtlCol="0">
            <a:spAutoFit/>
          </a:bodyPr>
          <a:lstStyle/>
          <a:p>
            <a:pPr>
              <a:lnSpc>
                <a:spcPct val="90000"/>
              </a:lnSpc>
            </a:pPr>
            <a:r>
              <a:rPr sz="1200" b="1" dirty="0" smtClean="0">
                <a:solidFill>
                  <a:srgbClr val="2C4E8B"/>
                </a:solidFill>
                <a:latin typeface="Trebuchet MS"/>
                <a:cs typeface="Century Gothic"/>
              </a:rPr>
              <a:t>= </a:t>
            </a:r>
            <a:r>
              <a:rPr lang="en-US" sz="1200" b="1" dirty="0">
                <a:solidFill>
                  <a:srgbClr val="2C4E8B"/>
                </a:solidFill>
                <a:latin typeface="Trebuchet MS"/>
                <a:cs typeface="Century Gothic"/>
              </a:rPr>
              <a:t>420€</a:t>
            </a:r>
            <a:endParaRPr lang="en-US" sz="1200" b="1" dirty="0">
              <a:solidFill>
                <a:srgbClr val="2C4E8B"/>
              </a:solidFill>
              <a:latin typeface="Trebuchet MS" panose="020B0603020202020204" pitchFamily="34" charset="0"/>
              <a:cs typeface="Century Gothic"/>
            </a:endParaRPr>
          </a:p>
        </p:txBody>
      </p:sp>
      <p:sp>
        <p:nvSpPr>
          <p:cNvPr id="20" name="TextBox 19"/>
          <p:cNvSpPr txBox="1"/>
          <p:nvPr/>
        </p:nvSpPr>
        <p:spPr>
          <a:xfrm>
            <a:off x="6428113" y="1281003"/>
            <a:ext cx="987544" cy="261610"/>
          </a:xfrm>
          <a:prstGeom prst="rect">
            <a:avLst/>
          </a:prstGeom>
          <a:noFill/>
        </p:spPr>
        <p:txBody>
          <a:bodyPr wrap="square" rtlCol="0">
            <a:spAutoFit/>
          </a:bodyPr>
          <a:lstStyle/>
          <a:p>
            <a:pPr>
              <a:lnSpc>
                <a:spcPct val="90000"/>
              </a:lnSpc>
            </a:pPr>
            <a:r>
              <a:rPr sz="1200" b="1" dirty="0">
                <a:solidFill>
                  <a:srgbClr val="2C4E8B"/>
                </a:solidFill>
                <a:latin typeface="Trebuchet MS"/>
                <a:cs typeface="Century Gothic"/>
              </a:rPr>
              <a:t>= </a:t>
            </a:r>
            <a:r>
              <a:rPr lang="en-US" sz="1200" b="1" dirty="0">
                <a:solidFill>
                  <a:srgbClr val="2C4E8B"/>
                </a:solidFill>
                <a:latin typeface="Trebuchet MS"/>
                <a:cs typeface="Century Gothic"/>
              </a:rPr>
              <a:t>210€</a:t>
            </a:r>
            <a:endParaRPr lang="en-US" sz="1200" b="1" dirty="0">
              <a:solidFill>
                <a:srgbClr val="2C4E8B"/>
              </a:solidFill>
              <a:latin typeface="Trebuchet MS" panose="020B0603020202020204" pitchFamily="34" charset="0"/>
              <a:cs typeface="Century Gothic"/>
            </a:endParaRPr>
          </a:p>
        </p:txBody>
      </p:sp>
      <p:sp>
        <p:nvSpPr>
          <p:cNvPr id="21" name="TextBox 20"/>
          <p:cNvSpPr txBox="1"/>
          <p:nvPr/>
        </p:nvSpPr>
        <p:spPr>
          <a:xfrm>
            <a:off x="6428113" y="1520606"/>
            <a:ext cx="987544" cy="261610"/>
          </a:xfrm>
          <a:prstGeom prst="rect">
            <a:avLst/>
          </a:prstGeom>
          <a:noFill/>
        </p:spPr>
        <p:txBody>
          <a:bodyPr wrap="square" rtlCol="0">
            <a:spAutoFit/>
          </a:bodyPr>
          <a:lstStyle/>
          <a:p>
            <a:pPr>
              <a:lnSpc>
                <a:spcPct val="90000"/>
              </a:lnSpc>
            </a:pPr>
            <a:r>
              <a:rPr sz="1200" b="1" dirty="0">
                <a:solidFill>
                  <a:srgbClr val="2C4E8B"/>
                </a:solidFill>
                <a:latin typeface="Trebuchet MS"/>
                <a:cs typeface="Century Gothic"/>
              </a:rPr>
              <a:t>= </a:t>
            </a:r>
            <a:r>
              <a:rPr lang="en-US" sz="1200" b="1" dirty="0">
                <a:solidFill>
                  <a:srgbClr val="2C4E8B"/>
                </a:solidFill>
                <a:latin typeface="Trebuchet MS"/>
                <a:cs typeface="Century Gothic"/>
              </a:rPr>
              <a:t>210€</a:t>
            </a:r>
            <a:endParaRPr lang="en-US" sz="1200" b="1" dirty="0">
              <a:solidFill>
                <a:srgbClr val="2C4E8B"/>
              </a:solidFill>
              <a:latin typeface="Trebuchet MS" panose="020B0603020202020204" pitchFamily="34" charset="0"/>
              <a:cs typeface="Century Gothic"/>
            </a:endParaRPr>
          </a:p>
        </p:txBody>
      </p:sp>
      <p:sp>
        <p:nvSpPr>
          <p:cNvPr id="23" name="TextBox 22"/>
          <p:cNvSpPr txBox="1"/>
          <p:nvPr/>
        </p:nvSpPr>
        <p:spPr>
          <a:xfrm>
            <a:off x="6444988" y="1981200"/>
            <a:ext cx="870212" cy="261610"/>
          </a:xfrm>
          <a:prstGeom prst="rect">
            <a:avLst/>
          </a:prstGeom>
          <a:noFill/>
        </p:spPr>
        <p:txBody>
          <a:bodyPr wrap="square" rtlCol="0">
            <a:spAutoFit/>
          </a:bodyPr>
          <a:lstStyle/>
          <a:p>
            <a:pPr>
              <a:lnSpc>
                <a:spcPct val="90000"/>
              </a:lnSpc>
            </a:pPr>
            <a:r>
              <a:rPr sz="1200" b="1" dirty="0" smtClean="0">
                <a:solidFill>
                  <a:srgbClr val="2C4E8B"/>
                </a:solidFill>
                <a:latin typeface="Trebuchet MS"/>
                <a:cs typeface="Century Gothic"/>
              </a:rPr>
              <a:t>1,</a:t>
            </a:r>
            <a:r>
              <a:rPr lang="en-US" sz="1200" b="1" dirty="0" smtClean="0">
                <a:solidFill>
                  <a:srgbClr val="2C4E8B"/>
                </a:solidFill>
                <a:latin typeface="Trebuchet MS"/>
                <a:cs typeface="Century Gothic"/>
              </a:rPr>
              <a:t>050</a:t>
            </a:r>
            <a:r>
              <a:rPr lang="en-US" sz="1200" b="1" dirty="0">
                <a:solidFill>
                  <a:srgbClr val="2C4E8B"/>
                </a:solidFill>
                <a:latin typeface="Trebuchet MS"/>
                <a:cs typeface="Century Gothic"/>
              </a:rPr>
              <a:t>€</a:t>
            </a:r>
            <a:endParaRPr lang="en-US" sz="1200" b="1" dirty="0">
              <a:solidFill>
                <a:srgbClr val="2C4E8B"/>
              </a:solidFill>
              <a:latin typeface="Trebuchet MS" panose="020B0603020202020204" pitchFamily="34" charset="0"/>
              <a:cs typeface="Century Gothic"/>
            </a:endParaRPr>
          </a:p>
        </p:txBody>
      </p:sp>
      <p:sp>
        <p:nvSpPr>
          <p:cNvPr id="24" name="TextBox 23"/>
          <p:cNvSpPr txBox="1"/>
          <p:nvPr/>
        </p:nvSpPr>
        <p:spPr>
          <a:xfrm>
            <a:off x="5943600" y="2590800"/>
            <a:ext cx="2749812" cy="424732"/>
          </a:xfrm>
          <a:prstGeom prst="rect">
            <a:avLst/>
          </a:prstGeom>
          <a:noFill/>
        </p:spPr>
        <p:txBody>
          <a:bodyPr wrap="square" rtlCol="0">
            <a:spAutoFit/>
          </a:bodyPr>
          <a:lstStyle/>
          <a:p>
            <a:pPr algn="r" defTabSz="914400">
              <a:lnSpc>
                <a:spcPct val="90000"/>
              </a:lnSpc>
            </a:pPr>
            <a:endParaRPr lang="es-ES" sz="1200" b="1" strike="sngStrike" dirty="0" smtClean="0">
              <a:solidFill>
                <a:srgbClr val="2C4E8B"/>
              </a:solidFill>
              <a:latin typeface="Trebuchet MS"/>
              <a:cs typeface="Century Gothic"/>
            </a:endParaRPr>
          </a:p>
          <a:p>
            <a:pPr algn="r" defTabSz="914400">
              <a:lnSpc>
                <a:spcPct val="90000"/>
              </a:lnSpc>
            </a:pPr>
            <a:r>
              <a:rPr lang="es-ES" sz="1200" b="1" dirty="0" smtClean="0">
                <a:solidFill>
                  <a:schemeClr val="tx2"/>
                </a:solidFill>
                <a:latin typeface="Trebuchet MS"/>
                <a:cs typeface="Century Gothic"/>
              </a:rPr>
              <a:t>Potencial Semanal</a:t>
            </a:r>
            <a:endParaRPr lang="en-US" sz="1200" b="1" dirty="0">
              <a:solidFill>
                <a:schemeClr val="tx2"/>
              </a:solidFill>
              <a:latin typeface="Trebuchet MS" panose="020B0603020202020204" pitchFamily="34" charset="0"/>
              <a:cs typeface="Century Gothic"/>
            </a:endParaRPr>
          </a:p>
        </p:txBody>
      </p:sp>
      <p:sp>
        <p:nvSpPr>
          <p:cNvPr id="26" name="TextBox 25"/>
          <p:cNvSpPr txBox="1"/>
          <p:nvPr/>
        </p:nvSpPr>
        <p:spPr>
          <a:xfrm>
            <a:off x="6433644" y="1734268"/>
            <a:ext cx="870212" cy="261610"/>
          </a:xfrm>
          <a:prstGeom prst="rect">
            <a:avLst/>
          </a:prstGeom>
          <a:noFill/>
        </p:spPr>
        <p:txBody>
          <a:bodyPr wrap="square" rtlCol="0">
            <a:spAutoFit/>
          </a:bodyPr>
          <a:lstStyle/>
          <a:p>
            <a:pPr>
              <a:lnSpc>
                <a:spcPct val="90000"/>
              </a:lnSpc>
            </a:pPr>
            <a:r>
              <a:rPr lang="en-US" sz="1200" b="1" u="sng" dirty="0" smtClean="0">
                <a:solidFill>
                  <a:srgbClr val="2C4E8B"/>
                </a:solidFill>
                <a:latin typeface="Trebuchet MS"/>
                <a:cs typeface="Century Gothic"/>
              </a:rPr>
              <a:t>= 210€</a:t>
            </a:r>
            <a:endParaRPr lang="en-US" sz="1200" b="1" dirty="0">
              <a:solidFill>
                <a:srgbClr val="2C4E8B"/>
              </a:solidFill>
              <a:latin typeface="Trebuchet MS" panose="020B0603020202020204" pitchFamily="34" charset="0"/>
              <a:cs typeface="Century Gothic"/>
            </a:endParaRPr>
          </a:p>
        </p:txBody>
      </p:sp>
    </p:spTree>
    <p:extLst>
      <p:ext uri="{BB962C8B-B14F-4D97-AF65-F5344CB8AC3E}">
        <p14:creationId xmlns:p14="http://schemas.microsoft.com/office/powerpoint/2010/main" val="40594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2000"/>
                                        <p:tgtEl>
                                          <p:spTgt spid="27"/>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3" grpId="0"/>
      <p:bldP spid="24"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4"/>
          <p:cNvSpPr>
            <a:spLocks noChangeArrowheads="1"/>
          </p:cNvSpPr>
          <p:nvPr/>
        </p:nvSpPr>
        <p:spPr bwMode="auto">
          <a:xfrm>
            <a:off x="-15457488" y="-1589088"/>
            <a:ext cx="7772400" cy="1143000"/>
          </a:xfrm>
          <a:prstGeom prst="rect">
            <a:avLst/>
          </a:prstGeom>
          <a:noFill/>
          <a:ln w="9525">
            <a:noFill/>
            <a:miter lim="800000"/>
            <a:headEnd/>
            <a:tailEnd/>
          </a:ln>
        </p:spPr>
        <p:txBody>
          <a:bodyPr anchor="ctr"/>
          <a:lstStyle/>
          <a:p>
            <a:pPr algn="ctr" fontAlgn="base">
              <a:spcBef>
                <a:spcPct val="0"/>
              </a:spcBef>
              <a:spcAft>
                <a:spcPct val="0"/>
              </a:spcAft>
            </a:pPr>
            <a:r>
              <a:rPr sz="3800">
                <a:solidFill>
                  <a:srgbClr val="FFFFFF"/>
                </a:solidFill>
                <a:latin typeface="Trebuchet MS Bold"/>
              </a:rPr>
              <a:t>Cinco pasos para implementar Market (País)® en su práctica profesional</a:t>
            </a:r>
            <a:endParaRPr lang="en-US" sz="3800"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655" y="3020124"/>
            <a:ext cx="2527711" cy="10608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369" y="4205070"/>
            <a:ext cx="2304519" cy="13415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404" y="4473013"/>
            <a:ext cx="1669650" cy="170555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567" y="4584805"/>
            <a:ext cx="1737534" cy="197172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4923" y="4373031"/>
            <a:ext cx="1595853" cy="171924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836" y="4195483"/>
            <a:ext cx="2695281" cy="125235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047" y="3048631"/>
            <a:ext cx="2880648" cy="1059548"/>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1547" y="1786464"/>
            <a:ext cx="2000766" cy="1646085"/>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8000" y="1295400"/>
            <a:ext cx="1747144" cy="155704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14687" y="1371600"/>
            <a:ext cx="1638513" cy="1724805"/>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9259" y="1841631"/>
            <a:ext cx="2533141" cy="1993675"/>
          </a:xfrm>
          <a:prstGeom prst="rect">
            <a:avLst/>
          </a:prstGeom>
        </p:spPr>
      </p:pic>
      <p:sp>
        <p:nvSpPr>
          <p:cNvPr id="30" name="Title 2"/>
          <p:cNvSpPr>
            <a:spLocks noGrp="1"/>
          </p:cNvSpPr>
          <p:nvPr>
            <p:ph type="title"/>
          </p:nvPr>
        </p:nvSpPr>
        <p:spPr>
          <a:xfrm>
            <a:off x="0" y="76200"/>
            <a:ext cx="9144000" cy="1143000"/>
          </a:xfrm>
        </p:spPr>
        <p:txBody>
          <a:bodyPr>
            <a:noAutofit/>
          </a:bodyPr>
          <a:lstStyle/>
          <a:p>
            <a:pPr>
              <a:lnSpc>
                <a:spcPct val="90000"/>
              </a:lnSpc>
            </a:pPr>
            <a:r>
              <a:rPr lang="en-US" sz="2600" b="1" dirty="0" err="1">
                <a:solidFill>
                  <a:schemeClr val="tx2"/>
                </a:solidFill>
                <a:latin typeface="Trebuchet MS"/>
                <a:cs typeface="Futura Book"/>
              </a:rPr>
              <a:t>Opción</a:t>
            </a:r>
            <a:r>
              <a:rPr lang="en-US" sz="2600" b="1" dirty="0">
                <a:solidFill>
                  <a:schemeClr val="tx2"/>
                </a:solidFill>
                <a:latin typeface="Trebuchet MS"/>
                <a:cs typeface="Futura Book"/>
              </a:rPr>
              <a:t> 2: HP </a:t>
            </a:r>
            <a:r>
              <a:rPr lang="en-US" sz="2600" b="1" dirty="0" err="1">
                <a:solidFill>
                  <a:schemeClr val="tx2"/>
                </a:solidFill>
                <a:latin typeface="Trebuchet MS"/>
                <a:cs typeface="Futura Book"/>
              </a:rPr>
              <a:t>I</a:t>
            </a:r>
            <a:r>
              <a:rPr lang="en-US" sz="2600" b="1" dirty="0" err="1" smtClean="0">
                <a:solidFill>
                  <a:schemeClr val="tx2"/>
                </a:solidFill>
                <a:latin typeface="Trebuchet MS"/>
                <a:cs typeface="Futura Book"/>
              </a:rPr>
              <a:t>nternacional</a:t>
            </a:r>
            <a:r>
              <a:rPr lang="en-US" sz="2600" b="1" dirty="0" smtClean="0">
                <a:solidFill>
                  <a:schemeClr val="tx2"/>
                </a:solidFill>
                <a:latin typeface="Trebuchet MS"/>
                <a:cs typeface="Futura Book"/>
              </a:rPr>
              <a:t> (</a:t>
            </a:r>
            <a:r>
              <a:rPr lang="en-US" sz="2600" b="1" dirty="0">
                <a:solidFill>
                  <a:schemeClr val="tx2"/>
                </a:solidFill>
                <a:latin typeface="Trebuchet MS"/>
                <a:cs typeface="Futura Book"/>
              </a:rPr>
              <a:t>P</a:t>
            </a:r>
            <a:r>
              <a:rPr lang="en-US" sz="2600" b="1" dirty="0" smtClean="0">
                <a:solidFill>
                  <a:schemeClr val="tx2"/>
                </a:solidFill>
                <a:latin typeface="Trebuchet MS"/>
                <a:cs typeface="Futura Book"/>
              </a:rPr>
              <a:t>ropietario </a:t>
            </a:r>
            <a:r>
              <a:rPr lang="en-US" sz="2600" b="1" dirty="0">
                <a:solidFill>
                  <a:schemeClr val="tx2"/>
                </a:solidFill>
                <a:latin typeface="Trebuchet MS"/>
                <a:cs typeface="Futura Book"/>
              </a:rPr>
              <a:t>de UnFranchise).</a:t>
            </a:r>
            <a:br>
              <a:rPr lang="en-US" sz="2600" b="1" dirty="0">
                <a:solidFill>
                  <a:schemeClr val="tx2"/>
                </a:solidFill>
                <a:latin typeface="Trebuchet MS"/>
                <a:cs typeface="Futura Book"/>
              </a:rPr>
            </a:br>
            <a:r>
              <a:rPr lang="en-US" sz="2600" b="1" dirty="0" err="1">
                <a:solidFill>
                  <a:schemeClr val="tx2"/>
                </a:solidFill>
                <a:latin typeface="Trebuchet MS"/>
                <a:cs typeface="Futura Book"/>
              </a:rPr>
              <a:t>Permite</a:t>
            </a:r>
            <a:r>
              <a:rPr lang="en-US" sz="2600" b="1" dirty="0">
                <a:solidFill>
                  <a:schemeClr val="tx2"/>
                </a:solidFill>
                <a:latin typeface="Trebuchet MS"/>
                <a:cs typeface="Futura Book"/>
              </a:rPr>
              <a:t> </a:t>
            </a:r>
            <a:r>
              <a:rPr lang="en-US" sz="2600" b="1" dirty="0" err="1">
                <a:solidFill>
                  <a:schemeClr val="tx2"/>
                </a:solidFill>
                <a:latin typeface="Trebuchet MS"/>
                <a:cs typeface="Futura Book"/>
              </a:rPr>
              <a:t>sacar</a:t>
            </a:r>
            <a:r>
              <a:rPr lang="en-US" sz="2600" b="1" dirty="0">
                <a:solidFill>
                  <a:schemeClr val="tx2"/>
                </a:solidFill>
                <a:latin typeface="Trebuchet MS"/>
                <a:cs typeface="Futura Book"/>
              </a:rPr>
              <a:t> el </a:t>
            </a:r>
            <a:r>
              <a:rPr lang="en-US" sz="2600" b="1" dirty="0" err="1">
                <a:solidFill>
                  <a:schemeClr val="tx2"/>
                </a:solidFill>
                <a:latin typeface="Trebuchet MS"/>
                <a:cs typeface="Futura Book"/>
              </a:rPr>
              <a:t>máximo</a:t>
            </a:r>
            <a:r>
              <a:rPr lang="en-US" sz="2600" b="1" dirty="0">
                <a:solidFill>
                  <a:schemeClr val="tx2"/>
                </a:solidFill>
                <a:latin typeface="Trebuchet MS"/>
                <a:cs typeface="Futura Book"/>
              </a:rPr>
              <a:t> </a:t>
            </a:r>
            <a:r>
              <a:rPr lang="en-US" sz="2600" b="1" dirty="0" err="1">
                <a:solidFill>
                  <a:schemeClr val="tx2"/>
                </a:solidFill>
                <a:latin typeface="Trebuchet MS"/>
                <a:cs typeface="Futura Book"/>
              </a:rPr>
              <a:t>partido</a:t>
            </a:r>
            <a:r>
              <a:rPr lang="en-US" sz="2600" b="1" dirty="0">
                <a:solidFill>
                  <a:schemeClr val="tx2"/>
                </a:solidFill>
                <a:latin typeface="Trebuchet MS"/>
                <a:cs typeface="Futura Book"/>
              </a:rPr>
              <a:t> a </a:t>
            </a:r>
            <a:r>
              <a:rPr lang="en-US" sz="2600" b="1" dirty="0" err="1">
                <a:solidFill>
                  <a:schemeClr val="tx2"/>
                </a:solidFill>
                <a:latin typeface="Trebuchet MS"/>
                <a:cs typeface="Futura Book"/>
              </a:rPr>
              <a:t>su</a:t>
            </a:r>
            <a:r>
              <a:rPr lang="en-US" sz="2600" b="1" dirty="0">
                <a:solidFill>
                  <a:schemeClr val="tx2"/>
                </a:solidFill>
                <a:latin typeface="Trebuchet MS"/>
                <a:cs typeface="Futura Book"/>
              </a:rPr>
              <a:t> red de </a:t>
            </a:r>
            <a:r>
              <a:rPr lang="en-US" sz="2600" b="1" dirty="0" err="1" smtClean="0">
                <a:solidFill>
                  <a:schemeClr val="tx2"/>
                </a:solidFill>
                <a:latin typeface="Trebuchet MS"/>
                <a:cs typeface="Futura Book"/>
              </a:rPr>
              <a:t>contactos</a:t>
            </a:r>
            <a:r>
              <a:rPr lang="en-US" sz="2600" b="1" dirty="0" smtClean="0">
                <a:solidFill>
                  <a:schemeClr val="tx2"/>
                </a:solidFill>
                <a:latin typeface="Trebuchet MS"/>
                <a:cs typeface="Futura Book"/>
              </a:rPr>
              <a:t>  </a:t>
            </a:r>
            <a:r>
              <a:rPr lang="en-US" sz="2600" b="1" dirty="0">
                <a:solidFill>
                  <a:schemeClr val="tx2"/>
                </a:solidFill>
                <a:latin typeface="Trebuchet MS"/>
                <a:cs typeface="Futura Book"/>
              </a:rPr>
              <a:t>con el fin de </a:t>
            </a:r>
            <a:r>
              <a:rPr lang="en-US" sz="2600" b="1" dirty="0" err="1">
                <a:solidFill>
                  <a:schemeClr val="tx2"/>
                </a:solidFill>
                <a:latin typeface="Trebuchet MS"/>
                <a:cs typeface="Futura Book"/>
              </a:rPr>
              <a:t>obtener</a:t>
            </a:r>
            <a:r>
              <a:rPr lang="en-US" sz="2600" b="1" dirty="0">
                <a:solidFill>
                  <a:schemeClr val="tx2"/>
                </a:solidFill>
                <a:latin typeface="Trebuchet MS"/>
                <a:cs typeface="Futura Book"/>
              </a:rPr>
              <a:t> </a:t>
            </a:r>
            <a:r>
              <a:rPr lang="en-US" sz="2600" b="1" dirty="0" err="1">
                <a:solidFill>
                  <a:schemeClr val="tx2"/>
                </a:solidFill>
                <a:latin typeface="Trebuchet MS"/>
                <a:cs typeface="Futura Book"/>
              </a:rPr>
              <a:t>ingresos</a:t>
            </a:r>
            <a:r>
              <a:rPr lang="en-US" sz="2600" b="1" dirty="0">
                <a:solidFill>
                  <a:schemeClr val="tx2"/>
                </a:solidFill>
                <a:latin typeface="Trebuchet MS"/>
                <a:cs typeface="Futura Book"/>
              </a:rPr>
              <a:t> </a:t>
            </a:r>
            <a:r>
              <a:rPr lang="en-US" sz="2600" b="1" dirty="0" err="1">
                <a:solidFill>
                  <a:schemeClr val="tx2"/>
                </a:solidFill>
                <a:latin typeface="Trebuchet MS"/>
                <a:cs typeface="Futura Book"/>
              </a:rPr>
              <a:t>adicionales</a:t>
            </a:r>
            <a:endParaRPr lang="en-US" sz="2600" b="0" dirty="0">
              <a:solidFill>
                <a:schemeClr val="tx2"/>
              </a:solidFill>
              <a:effectLst/>
              <a:latin typeface="Trebuchet MS" panose="020B0603020202020204" pitchFamily="34" charset="0"/>
              <a:cs typeface="Futura Book"/>
            </a:endParaRPr>
          </a:p>
        </p:txBody>
      </p:sp>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54135" y="2810980"/>
            <a:ext cx="3765665" cy="1759741"/>
          </a:xfrm>
          <a:prstGeom prst="rect">
            <a:avLst/>
          </a:prstGeom>
        </p:spPr>
      </p:pic>
      <p:sp>
        <p:nvSpPr>
          <p:cNvPr id="17" name="TextBox 16"/>
          <p:cNvSpPr txBox="1"/>
          <p:nvPr/>
        </p:nvSpPr>
        <p:spPr>
          <a:xfrm>
            <a:off x="4585252" y="6248400"/>
            <a:ext cx="4558748" cy="646331"/>
          </a:xfrm>
          <a:prstGeom prst="rect">
            <a:avLst/>
          </a:prstGeom>
          <a:noFill/>
        </p:spPr>
        <p:txBody>
          <a:bodyPr wrap="square" rtlCol="0">
            <a:spAutoFit/>
          </a:bodyPr>
          <a:lstStyle/>
          <a:p>
            <a:pPr algn="ctr"/>
            <a:r>
              <a:rPr lang="es-ES_tradnl" sz="1200" dirty="0" smtClean="0">
                <a:latin typeface="Trebuchet MS"/>
              </a:rPr>
              <a:t>Informe a su Propietario de </a:t>
            </a:r>
            <a:r>
              <a:rPr lang="es-ES_tradnl" sz="1200" dirty="0" err="1" smtClean="0">
                <a:latin typeface="Trebuchet MS"/>
              </a:rPr>
              <a:t>Unfranchise</a:t>
            </a:r>
            <a:r>
              <a:rPr lang="es-ES_tradnl" sz="1200" dirty="0" smtClean="0">
                <a:latin typeface="Trebuchet MS"/>
              </a:rPr>
              <a:t> de Market España sobre </a:t>
            </a:r>
            <a:r>
              <a:rPr lang="es-ES_tradnl" sz="1200" dirty="0" err="1" smtClean="0">
                <a:latin typeface="Trebuchet MS"/>
              </a:rPr>
              <a:t>Propfesionales</a:t>
            </a:r>
            <a:r>
              <a:rPr lang="es-ES_tradnl" sz="1200" dirty="0" smtClean="0">
                <a:latin typeface="Trebuchet MS"/>
              </a:rPr>
              <a:t>  que </a:t>
            </a:r>
            <a:r>
              <a:rPr lang="es-ES_tradnl" sz="1200" dirty="0">
                <a:latin typeface="Trebuchet MS"/>
              </a:rPr>
              <a:t>necesiten programas de bienestar para sus pacientes o más ingresos en </a:t>
            </a:r>
            <a:r>
              <a:rPr lang="es-ES_tradnl" sz="1200" dirty="0" smtClean="0">
                <a:latin typeface="Trebuchet MS"/>
              </a:rPr>
              <a:t>su consulta </a:t>
            </a:r>
            <a:endParaRPr lang="es-ES_tradnl" sz="1200" strike="sngStrike" dirty="0">
              <a:latin typeface="Trebuchet MS" panose="020B0603020202020204" pitchFamily="34" charset="0"/>
            </a:endParaRPr>
          </a:p>
        </p:txBody>
      </p:sp>
    </p:spTree>
    <p:extLst>
      <p:ext uri="{BB962C8B-B14F-4D97-AF65-F5344CB8AC3E}">
        <p14:creationId xmlns:p14="http://schemas.microsoft.com/office/powerpoint/2010/main" val="6103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5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6500"/>
                            </p:stCondLst>
                            <p:childTnLst>
                              <p:par>
                                <p:cTn id="45" presetID="2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7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p:cNvPicPr>
          <p:nvPr/>
        </p:nvPicPr>
        <p:blipFill>
          <a:blip r:embed="rId3" cstate="email">
            <a:alphaModFix amt="55000"/>
            <a:extLst>
              <a:ext uri="{28A0092B-C50C-407E-A947-70E740481C1C}">
                <a14:useLocalDpi xmlns:a14="http://schemas.microsoft.com/office/drawing/2010/main"/>
              </a:ext>
            </a:extLst>
          </a:blip>
          <a:stretch>
            <a:fillRect/>
          </a:stretch>
        </p:blipFill>
        <p:spPr>
          <a:xfrm>
            <a:off x="2039638" y="4953000"/>
            <a:ext cx="1005840" cy="543143"/>
          </a:xfrm>
          <a:prstGeom prst="rect">
            <a:avLst/>
          </a:prstGeom>
          <a:ln>
            <a:noFill/>
          </a:ln>
        </p:spPr>
      </p:pic>
      <p:pic>
        <p:nvPicPr>
          <p:cNvPr id="81" name="Picture 80"/>
          <p:cNvPicPr>
            <a:picLocks/>
          </p:cNvPicPr>
          <p:nvPr/>
        </p:nvPicPr>
        <p:blipFill>
          <a:blip r:embed="rId3" cstate="email">
            <a:alphaModFix amt="55000"/>
            <a:extLst>
              <a:ext uri="{28A0092B-C50C-407E-A947-70E740481C1C}">
                <a14:useLocalDpi xmlns:a14="http://schemas.microsoft.com/office/drawing/2010/main"/>
              </a:ext>
            </a:extLst>
          </a:blip>
          <a:stretch>
            <a:fillRect/>
          </a:stretch>
        </p:blipFill>
        <p:spPr>
          <a:xfrm>
            <a:off x="7593357" y="4953000"/>
            <a:ext cx="1005840" cy="543143"/>
          </a:xfrm>
          <a:prstGeom prst="rect">
            <a:avLst/>
          </a:prstGeom>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348" y="4877815"/>
            <a:ext cx="6508333" cy="10926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1595" y="1024377"/>
            <a:ext cx="6313196" cy="3852629"/>
          </a:xfrm>
          <a:prstGeom prst="rect">
            <a:avLst/>
          </a:prstGeom>
        </p:spPr>
      </p:pic>
      <p:sp>
        <p:nvSpPr>
          <p:cNvPr id="2" name="Title 2"/>
          <p:cNvSpPr>
            <a:spLocks noGrp="1"/>
          </p:cNvSpPr>
          <p:nvPr>
            <p:ph type="title"/>
          </p:nvPr>
        </p:nvSpPr>
        <p:spPr>
          <a:xfrm>
            <a:off x="228600" y="187151"/>
            <a:ext cx="8839200" cy="533400"/>
          </a:xfrm>
        </p:spPr>
        <p:txBody>
          <a:bodyPr>
            <a:noAutofit/>
          </a:bodyPr>
          <a:lstStyle/>
          <a:p>
            <a:pPr>
              <a:lnSpc>
                <a:spcPct val="90000"/>
              </a:lnSpc>
            </a:pPr>
            <a:r>
              <a:rPr sz="2800" b="1" dirty="0">
                <a:solidFill>
                  <a:srgbClr val="39639D"/>
                </a:solidFill>
                <a:effectLst/>
                <a:latin typeface="Trebuchet MS"/>
                <a:cs typeface="Futura Book"/>
              </a:rPr>
              <a:t>Opción 2: </a:t>
            </a:r>
            <a:r>
              <a:rPr lang="es-ES" sz="2800" dirty="0" smtClean="0">
                <a:solidFill>
                  <a:schemeClr val="tx2"/>
                </a:solidFill>
                <a:effectLst/>
                <a:latin typeface="Trebuchet MS"/>
                <a:cs typeface="Futura Book"/>
              </a:rPr>
              <a:t>Programa HP </a:t>
            </a:r>
            <a:r>
              <a:rPr sz="2800" dirty="0" smtClean="0">
                <a:solidFill>
                  <a:schemeClr val="tx2"/>
                </a:solidFill>
                <a:effectLst/>
                <a:latin typeface="Trebuchet MS"/>
                <a:cs typeface="Futura Book"/>
              </a:rPr>
              <a:t>de </a:t>
            </a:r>
            <a:r>
              <a:rPr lang="en-US" sz="2800" dirty="0" smtClean="0">
                <a:solidFill>
                  <a:schemeClr val="tx2"/>
                </a:solidFill>
                <a:effectLst/>
                <a:latin typeface="Trebuchet MS"/>
                <a:cs typeface="Futura Book"/>
              </a:rPr>
              <a:t>Propietario de </a:t>
            </a:r>
            <a:r>
              <a:rPr lang="en-US" sz="2800" dirty="0" err="1" smtClean="0">
                <a:solidFill>
                  <a:schemeClr val="tx2"/>
                </a:solidFill>
                <a:effectLst/>
                <a:latin typeface="Trebuchet MS"/>
                <a:cs typeface="Futura Book"/>
              </a:rPr>
              <a:t>UnFranchise</a:t>
            </a:r>
            <a:r>
              <a:rPr sz="2800" dirty="0" smtClean="0">
                <a:solidFill>
                  <a:schemeClr val="tx2"/>
                </a:solidFill>
                <a:effectLst/>
                <a:latin typeface="Trebuchet MS"/>
                <a:cs typeface="Futura Book"/>
              </a:rPr>
              <a:t> </a:t>
            </a:r>
            <a:endParaRPr lang="en-US" sz="2800" strike="sngStrike" dirty="0">
              <a:solidFill>
                <a:schemeClr val="tx2"/>
              </a:solidFill>
              <a:effectLst/>
              <a:latin typeface="Trebuchet MS" panose="020B0603020202020204" pitchFamily="34" charset="0"/>
              <a:cs typeface="Futura Book"/>
            </a:endParaRPr>
          </a:p>
        </p:txBody>
      </p:sp>
      <p:sp>
        <p:nvSpPr>
          <p:cNvPr id="27" name="TextBox 26"/>
          <p:cNvSpPr txBox="1"/>
          <p:nvPr/>
        </p:nvSpPr>
        <p:spPr>
          <a:xfrm>
            <a:off x="0" y="2168351"/>
            <a:ext cx="2362200" cy="1117229"/>
          </a:xfrm>
          <a:prstGeom prst="rect">
            <a:avLst/>
          </a:prstGeom>
          <a:noFill/>
        </p:spPr>
        <p:txBody>
          <a:bodyPr wrap="square" rtlCol="0">
            <a:spAutoFit/>
          </a:bodyPr>
          <a:lstStyle/>
          <a:p>
            <a:pPr marL="177800" indent="-177800">
              <a:lnSpc>
                <a:spcPct val="90000"/>
              </a:lnSpc>
              <a:buFont typeface="Arial" pitchFamily="34" charset="0"/>
              <a:buChar char="•"/>
            </a:pPr>
            <a:r>
              <a:rPr lang="es-ES_tradnl" sz="1200" dirty="0">
                <a:solidFill>
                  <a:schemeClr val="accent1"/>
                </a:solidFill>
                <a:latin typeface="Trebuchet MS"/>
                <a:cs typeface="Futura Book"/>
              </a:rPr>
              <a:t>Entre los requisitos adicionales se encuentran la formación y los requisitos básicos mensuales. Son los mismos que para el resto de </a:t>
            </a:r>
            <a:r>
              <a:rPr lang="es-ES_tradnl" sz="1200" dirty="0" smtClean="0">
                <a:solidFill>
                  <a:schemeClr val="accent1"/>
                </a:solidFill>
                <a:latin typeface="Trebuchet MS"/>
                <a:cs typeface="Futura Book"/>
              </a:rPr>
              <a:t>Propietarios </a:t>
            </a:r>
            <a:r>
              <a:rPr lang="es-ES_tradnl" sz="1200" dirty="0">
                <a:solidFill>
                  <a:schemeClr val="accent1"/>
                </a:solidFill>
                <a:latin typeface="Trebuchet MS"/>
                <a:cs typeface="Futura Book"/>
              </a:rPr>
              <a:t>de UnFranchise</a:t>
            </a:r>
            <a:r>
              <a:rPr lang="es-ES_tradnl" sz="1200" dirty="0">
                <a:solidFill>
                  <a:srgbClr val="39639D"/>
                </a:solidFill>
                <a:latin typeface="Trebuchet MS"/>
                <a:cs typeface="Futura Book"/>
              </a:rPr>
              <a:t>.</a:t>
            </a:r>
            <a:endParaRPr lang="es-ES_tradnl" sz="1200" dirty="0">
              <a:solidFill>
                <a:srgbClr val="39639D"/>
              </a:solidFill>
              <a:latin typeface="Trebuchet MS" panose="020B0603020202020204" pitchFamily="34" charset="0"/>
              <a:cs typeface="Futura Book"/>
            </a:endParaRPr>
          </a:p>
        </p:txBody>
      </p:sp>
      <p:sp>
        <p:nvSpPr>
          <p:cNvPr id="28" name="TextBox 27"/>
          <p:cNvSpPr txBox="1"/>
          <p:nvPr/>
        </p:nvSpPr>
        <p:spPr>
          <a:xfrm>
            <a:off x="0" y="3616151"/>
            <a:ext cx="2209800" cy="923330"/>
          </a:xfrm>
          <a:prstGeom prst="rect">
            <a:avLst/>
          </a:prstGeom>
          <a:noFill/>
        </p:spPr>
        <p:txBody>
          <a:bodyPr wrap="square" rtlCol="0">
            <a:spAutoFit/>
          </a:bodyPr>
          <a:lstStyle/>
          <a:p>
            <a:pPr marL="177800" indent="-177800">
              <a:lnSpc>
                <a:spcPct val="90000"/>
              </a:lnSpc>
              <a:buFont typeface="Arial" pitchFamily="34" charset="0"/>
              <a:buChar char="•"/>
            </a:pPr>
            <a:r>
              <a:rPr lang="es-ES_tradnl" sz="1200" dirty="0">
                <a:solidFill>
                  <a:schemeClr val="accent1"/>
                </a:solidFill>
                <a:latin typeface="Trebuchet MS"/>
                <a:cs typeface="Futura Book"/>
              </a:rPr>
              <a:t>Incorporación de profesionales de Market España para desarrollar </a:t>
            </a:r>
            <a:r>
              <a:rPr lang="es-ES_tradnl" sz="1200" dirty="0" smtClean="0">
                <a:solidFill>
                  <a:schemeClr val="accent1"/>
                </a:solidFill>
                <a:latin typeface="Trebuchet MS"/>
                <a:cs typeface="Futura Book"/>
              </a:rPr>
              <a:t> </a:t>
            </a:r>
            <a:r>
              <a:rPr lang="es-ES_tradnl" sz="1200" dirty="0">
                <a:solidFill>
                  <a:schemeClr val="accent1"/>
                </a:solidFill>
                <a:latin typeface="Trebuchet MS"/>
                <a:cs typeface="Futura Book"/>
              </a:rPr>
              <a:t>localidades </a:t>
            </a:r>
            <a:r>
              <a:rPr lang="es-ES_tradnl" sz="1200" dirty="0" smtClean="0">
                <a:solidFill>
                  <a:schemeClr val="accent1"/>
                </a:solidFill>
                <a:latin typeface="Trebuchet MS"/>
                <a:cs typeface="Futura Book"/>
              </a:rPr>
              <a:t>adicionales</a:t>
            </a:r>
            <a:r>
              <a:rPr lang="es-ES_tradnl" sz="1200" dirty="0">
                <a:solidFill>
                  <a:schemeClr val="accent1"/>
                </a:solidFill>
                <a:latin typeface="Trebuchet MS"/>
                <a:cs typeface="Futura Book"/>
              </a:rPr>
              <a:t> </a:t>
            </a:r>
            <a:r>
              <a:rPr lang="es-ES_tradnl" sz="1200" dirty="0" smtClean="0">
                <a:solidFill>
                  <a:schemeClr val="accent1"/>
                </a:solidFill>
                <a:latin typeface="Trebuchet MS"/>
                <a:cs typeface="Futura Book"/>
              </a:rPr>
              <a:t>o </a:t>
            </a:r>
            <a:r>
              <a:rPr lang="es-ES_tradnl" sz="1200" dirty="0">
                <a:solidFill>
                  <a:schemeClr val="accent1"/>
                </a:solidFill>
                <a:latin typeface="Trebuchet MS"/>
                <a:cs typeface="Futura Book"/>
              </a:rPr>
              <a:t>referencias.</a:t>
            </a:r>
            <a:endParaRPr lang="es-ES_tradnl" sz="1200" dirty="0">
              <a:solidFill>
                <a:schemeClr val="accent1"/>
              </a:solidFill>
              <a:latin typeface="Trebuchet MS" panose="020B0603020202020204" pitchFamily="34" charset="0"/>
              <a:cs typeface="Futura Book"/>
            </a:endParaRPr>
          </a:p>
        </p:txBody>
      </p:sp>
      <p:sp>
        <p:nvSpPr>
          <p:cNvPr id="30" name="TextBox 29"/>
          <p:cNvSpPr txBox="1"/>
          <p:nvPr/>
        </p:nvSpPr>
        <p:spPr>
          <a:xfrm>
            <a:off x="0" y="5063951"/>
            <a:ext cx="2133600" cy="788421"/>
          </a:xfrm>
          <a:prstGeom prst="rect">
            <a:avLst/>
          </a:prstGeom>
          <a:noFill/>
        </p:spPr>
        <p:txBody>
          <a:bodyPr wrap="square" rtlCol="0">
            <a:spAutoFit/>
          </a:bodyPr>
          <a:lstStyle/>
          <a:p>
            <a:pPr marL="177800" indent="-177800">
              <a:lnSpc>
                <a:spcPct val="90000"/>
              </a:lnSpc>
              <a:buFont typeface="Arial" pitchFamily="34" charset="0"/>
              <a:buChar char="•"/>
            </a:pPr>
            <a:r>
              <a:rPr lang="es-ES_tradnl" sz="1200" dirty="0">
                <a:solidFill>
                  <a:srgbClr val="39639D"/>
                </a:solidFill>
                <a:latin typeface="Trebuchet MS"/>
                <a:cs typeface="Futura Book"/>
              </a:rPr>
              <a:t>Los profesionales de Market España se asocian para fomentar el desarrollo empresarial</a:t>
            </a:r>
            <a:r>
              <a:rPr lang="es-ES_tradnl" sz="1400" dirty="0">
                <a:solidFill>
                  <a:srgbClr val="39639D"/>
                </a:solidFill>
                <a:latin typeface="Trebuchet MS"/>
                <a:cs typeface="Futura Book"/>
              </a:rPr>
              <a:t>.</a:t>
            </a:r>
          </a:p>
        </p:txBody>
      </p:sp>
      <p:sp>
        <p:nvSpPr>
          <p:cNvPr id="34" name="TextBox 33"/>
          <p:cNvSpPr txBox="1"/>
          <p:nvPr/>
        </p:nvSpPr>
        <p:spPr>
          <a:xfrm>
            <a:off x="0" y="949151"/>
            <a:ext cx="2362200" cy="1089529"/>
          </a:xfrm>
          <a:prstGeom prst="rect">
            <a:avLst/>
          </a:prstGeom>
          <a:noFill/>
        </p:spPr>
        <p:txBody>
          <a:bodyPr wrap="square" rtlCol="0">
            <a:spAutoFit/>
          </a:bodyPr>
          <a:lstStyle/>
          <a:p>
            <a:pPr marL="177800" indent="-177800">
              <a:lnSpc>
                <a:spcPct val="90000"/>
              </a:lnSpc>
              <a:buFont typeface="Arial" pitchFamily="34" charset="0"/>
              <a:buChar char="•"/>
            </a:pPr>
            <a:r>
              <a:rPr lang="es-ES_tradnl" sz="1200" dirty="0" smtClean="0">
                <a:solidFill>
                  <a:schemeClr val="accent1"/>
                </a:solidFill>
                <a:latin typeface="Trebuchet MS"/>
                <a:cs typeface="Futura Book"/>
              </a:rPr>
              <a:t>El Programa HP de </a:t>
            </a:r>
            <a:r>
              <a:rPr lang="es-ES_tradnl" sz="1200" dirty="0">
                <a:solidFill>
                  <a:schemeClr val="accent1"/>
                </a:solidFill>
                <a:latin typeface="Trebuchet MS"/>
                <a:cs typeface="Futura Book"/>
              </a:rPr>
              <a:t>P</a:t>
            </a:r>
            <a:r>
              <a:rPr lang="es-ES_tradnl" sz="1200" dirty="0" smtClean="0">
                <a:solidFill>
                  <a:schemeClr val="accent1"/>
                </a:solidFill>
                <a:latin typeface="Trebuchet MS"/>
                <a:cs typeface="Futura Book"/>
              </a:rPr>
              <a:t>ropietario de </a:t>
            </a:r>
            <a:r>
              <a:rPr lang="es-ES_tradnl" sz="1200" dirty="0" err="1">
                <a:solidFill>
                  <a:schemeClr val="accent1"/>
                </a:solidFill>
                <a:latin typeface="Trebuchet MS"/>
                <a:cs typeface="Futura Book"/>
              </a:rPr>
              <a:t>UnFranchise</a:t>
            </a:r>
            <a:r>
              <a:rPr lang="es-ES_tradnl" sz="1200" dirty="0">
                <a:solidFill>
                  <a:schemeClr val="accent1"/>
                </a:solidFill>
                <a:latin typeface="Trebuchet MS"/>
                <a:cs typeface="Futura Book"/>
              </a:rPr>
              <a:t> </a:t>
            </a:r>
            <a:r>
              <a:rPr lang="es-ES_tradnl" sz="1200" dirty="0" smtClean="0">
                <a:solidFill>
                  <a:schemeClr val="accent1"/>
                </a:solidFill>
                <a:latin typeface="Trebuchet MS"/>
                <a:cs typeface="Futura Book"/>
              </a:rPr>
              <a:t> </a:t>
            </a:r>
            <a:r>
              <a:rPr lang="es-ES_tradnl" sz="1200" dirty="0">
                <a:solidFill>
                  <a:schemeClr val="accent1"/>
                </a:solidFill>
                <a:latin typeface="Trebuchet MS"/>
                <a:cs typeface="Futura Book"/>
              </a:rPr>
              <a:t>ofrece </a:t>
            </a:r>
            <a:r>
              <a:rPr lang="es-ES_tradnl" sz="1200" dirty="0" smtClean="0">
                <a:solidFill>
                  <a:schemeClr val="accent1"/>
                </a:solidFill>
                <a:latin typeface="Trebuchet MS"/>
                <a:cs typeface="Futura Book"/>
              </a:rPr>
              <a:t>un </a:t>
            </a:r>
            <a:r>
              <a:rPr lang="es-ES_tradnl" sz="1200" dirty="0">
                <a:solidFill>
                  <a:schemeClr val="accent1"/>
                </a:solidFill>
                <a:latin typeface="Trebuchet MS"/>
                <a:cs typeface="Futura Book"/>
              </a:rPr>
              <a:t>potencial de ingresos ilimitado </a:t>
            </a:r>
            <a:r>
              <a:rPr lang="es-ES_tradnl" sz="1200" dirty="0" smtClean="0">
                <a:solidFill>
                  <a:schemeClr val="accent1"/>
                </a:solidFill>
                <a:latin typeface="Trebuchet MS"/>
                <a:cs typeface="Futura Book"/>
              </a:rPr>
              <a:t>al aprovechar el </a:t>
            </a:r>
            <a:r>
              <a:rPr lang="es-ES_tradnl" sz="1200" dirty="0">
                <a:solidFill>
                  <a:schemeClr val="accent1"/>
                </a:solidFill>
                <a:latin typeface="Trebuchet MS"/>
                <a:cs typeface="Futura Book"/>
              </a:rPr>
              <a:t>desarrollo adicional </a:t>
            </a:r>
            <a:r>
              <a:rPr lang="es-ES_tradnl" sz="1200" dirty="0" smtClean="0">
                <a:solidFill>
                  <a:schemeClr val="accent1"/>
                </a:solidFill>
                <a:latin typeface="Trebuchet MS"/>
                <a:cs typeface="Futura Book"/>
              </a:rPr>
              <a:t>del </a:t>
            </a:r>
            <a:r>
              <a:rPr lang="es-ES_tradnl" sz="1200" dirty="0">
                <a:solidFill>
                  <a:schemeClr val="accent1"/>
                </a:solidFill>
                <a:latin typeface="Trebuchet MS"/>
                <a:cs typeface="Futura Book"/>
              </a:rPr>
              <a:t>negocio</a:t>
            </a:r>
            <a:r>
              <a:rPr lang="es-ES_tradnl" sz="1200" dirty="0" smtClean="0">
                <a:solidFill>
                  <a:schemeClr val="accent1"/>
                </a:solidFill>
                <a:latin typeface="Trebuchet MS"/>
                <a:cs typeface="Futura Book"/>
              </a:rPr>
              <a:t>.</a:t>
            </a:r>
            <a:endParaRPr lang="en-US" sz="1400" dirty="0" smtClean="0">
              <a:solidFill>
                <a:schemeClr val="accent1"/>
              </a:solidFill>
              <a:latin typeface="Trebuchet MS"/>
              <a:cs typeface="Futura Book"/>
            </a:endParaRPr>
          </a:p>
        </p:txBody>
      </p:sp>
      <p:pic>
        <p:nvPicPr>
          <p:cNvPr id="61" name="Picture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1005" y="1970385"/>
            <a:ext cx="1783433" cy="191355"/>
          </a:xfrm>
          <a:prstGeom prst="rect">
            <a:avLst/>
          </a:prstGeom>
        </p:spPr>
      </p:pic>
      <p:sp>
        <p:nvSpPr>
          <p:cNvPr id="62" name="TextBox 61"/>
          <p:cNvSpPr txBox="1"/>
          <p:nvPr/>
        </p:nvSpPr>
        <p:spPr>
          <a:xfrm>
            <a:off x="3352800" y="1953515"/>
            <a:ext cx="987544" cy="261610"/>
          </a:xfrm>
          <a:prstGeom prst="rect">
            <a:avLst/>
          </a:prstGeom>
          <a:noFill/>
        </p:spPr>
        <p:txBody>
          <a:bodyPr wrap="square" rtlCol="0">
            <a:spAutoFit/>
          </a:bodyPr>
          <a:lstStyle/>
          <a:p>
            <a:pPr algn="r">
              <a:lnSpc>
                <a:spcPct val="90000"/>
              </a:lnSpc>
            </a:pPr>
            <a:r>
              <a:rPr sz="1200" b="1">
                <a:solidFill>
                  <a:srgbClr val="2C4E8B"/>
                </a:solidFill>
                <a:latin typeface="Trebuchet MS"/>
                <a:cs typeface="Century Gothic"/>
              </a:rPr>
              <a:t>1,200</a:t>
            </a:r>
            <a:endParaRPr lang="en-US" sz="1200" b="1" dirty="0">
              <a:solidFill>
                <a:srgbClr val="2C4E8B"/>
              </a:solidFill>
              <a:latin typeface="Trebuchet MS" panose="020B0603020202020204" pitchFamily="34" charset="0"/>
              <a:cs typeface="Century Gothic"/>
            </a:endParaRPr>
          </a:p>
        </p:txBody>
      </p:sp>
      <p:sp>
        <p:nvSpPr>
          <p:cNvPr id="63" name="TextBox 62"/>
          <p:cNvSpPr txBox="1"/>
          <p:nvPr/>
        </p:nvSpPr>
        <p:spPr>
          <a:xfrm>
            <a:off x="6136676" y="1953515"/>
            <a:ext cx="987544" cy="261610"/>
          </a:xfrm>
          <a:prstGeom prst="rect">
            <a:avLst/>
          </a:prstGeom>
          <a:noFill/>
        </p:spPr>
        <p:txBody>
          <a:bodyPr wrap="square" rtlCol="0">
            <a:spAutoFit/>
          </a:bodyPr>
          <a:lstStyle/>
          <a:p>
            <a:pPr>
              <a:lnSpc>
                <a:spcPct val="90000"/>
              </a:lnSpc>
            </a:pPr>
            <a:r>
              <a:rPr sz="1200" b="1">
                <a:solidFill>
                  <a:srgbClr val="2C4E8B"/>
                </a:solidFill>
                <a:latin typeface="Trebuchet MS"/>
                <a:cs typeface="Century Gothic"/>
              </a:rPr>
              <a:t>1,200 </a:t>
            </a:r>
            <a:endParaRPr lang="en-US" sz="1200" b="1" dirty="0">
              <a:solidFill>
                <a:srgbClr val="2C4E8B"/>
              </a:solidFill>
              <a:latin typeface="Trebuchet MS" panose="020B0603020202020204" pitchFamily="34" charset="0"/>
              <a:cs typeface="Century Gothic"/>
            </a:endParaRPr>
          </a:p>
        </p:txBody>
      </p:sp>
      <p:sp>
        <p:nvSpPr>
          <p:cNvPr id="64" name="TextBox 63"/>
          <p:cNvSpPr txBox="1"/>
          <p:nvPr/>
        </p:nvSpPr>
        <p:spPr>
          <a:xfrm>
            <a:off x="3352800" y="1735664"/>
            <a:ext cx="987544" cy="261610"/>
          </a:xfrm>
          <a:prstGeom prst="rect">
            <a:avLst/>
          </a:prstGeom>
          <a:noFill/>
        </p:spPr>
        <p:txBody>
          <a:bodyPr wrap="square" rtlCol="0">
            <a:spAutoFit/>
          </a:bodyPr>
          <a:lstStyle/>
          <a:p>
            <a:pPr algn="r">
              <a:lnSpc>
                <a:spcPct val="90000"/>
              </a:lnSpc>
            </a:pPr>
            <a:r>
              <a:rPr sz="1200" b="1">
                <a:solidFill>
                  <a:srgbClr val="2C4E8B"/>
                </a:solidFill>
                <a:latin typeface="Trebuchet MS"/>
                <a:cs typeface="Century Gothic"/>
              </a:rPr>
              <a:t>2,400</a:t>
            </a:r>
            <a:endParaRPr lang="en-US" sz="1200" b="1" dirty="0">
              <a:solidFill>
                <a:srgbClr val="2C4E8B"/>
              </a:solidFill>
              <a:latin typeface="Trebuchet MS" panose="020B0603020202020204" pitchFamily="34" charset="0"/>
              <a:cs typeface="Century Gothic"/>
            </a:endParaRPr>
          </a:p>
        </p:txBody>
      </p:sp>
      <p:sp>
        <p:nvSpPr>
          <p:cNvPr id="65" name="TextBox 64"/>
          <p:cNvSpPr txBox="1"/>
          <p:nvPr/>
        </p:nvSpPr>
        <p:spPr>
          <a:xfrm>
            <a:off x="6136676" y="1735664"/>
            <a:ext cx="987544" cy="261610"/>
          </a:xfrm>
          <a:prstGeom prst="rect">
            <a:avLst/>
          </a:prstGeom>
          <a:noFill/>
        </p:spPr>
        <p:txBody>
          <a:bodyPr wrap="square" rtlCol="0">
            <a:spAutoFit/>
          </a:bodyPr>
          <a:lstStyle/>
          <a:p>
            <a:pPr>
              <a:lnSpc>
                <a:spcPct val="90000"/>
              </a:lnSpc>
            </a:pPr>
            <a:r>
              <a:rPr sz="1200" b="1">
                <a:solidFill>
                  <a:srgbClr val="2C4E8B"/>
                </a:solidFill>
                <a:latin typeface="Trebuchet MS"/>
                <a:cs typeface="Century Gothic"/>
              </a:rPr>
              <a:t>2,400 </a:t>
            </a:r>
            <a:endParaRPr lang="en-US" sz="1200" b="1" dirty="0">
              <a:solidFill>
                <a:srgbClr val="2C4E8B"/>
              </a:solidFill>
              <a:latin typeface="Trebuchet MS" panose="020B0603020202020204" pitchFamily="34" charset="0"/>
              <a:cs typeface="Century Gothic"/>
            </a:endParaRPr>
          </a:p>
        </p:txBody>
      </p:sp>
      <p:sp>
        <p:nvSpPr>
          <p:cNvPr id="66" name="TextBox 65"/>
          <p:cNvSpPr txBox="1"/>
          <p:nvPr/>
        </p:nvSpPr>
        <p:spPr>
          <a:xfrm>
            <a:off x="3352800" y="1494237"/>
            <a:ext cx="987544" cy="261610"/>
          </a:xfrm>
          <a:prstGeom prst="rect">
            <a:avLst/>
          </a:prstGeom>
          <a:noFill/>
        </p:spPr>
        <p:txBody>
          <a:bodyPr wrap="square" rtlCol="0">
            <a:spAutoFit/>
          </a:bodyPr>
          <a:lstStyle/>
          <a:p>
            <a:pPr algn="r">
              <a:lnSpc>
                <a:spcPct val="90000"/>
              </a:lnSpc>
            </a:pPr>
            <a:r>
              <a:rPr sz="1200" b="1">
                <a:solidFill>
                  <a:srgbClr val="2C4E8B"/>
                </a:solidFill>
                <a:latin typeface="Trebuchet MS"/>
                <a:cs typeface="Century Gothic"/>
              </a:rPr>
              <a:t>3,600</a:t>
            </a:r>
            <a:endParaRPr lang="en-US" sz="1200" b="1" dirty="0">
              <a:solidFill>
                <a:srgbClr val="2C4E8B"/>
              </a:solidFill>
              <a:latin typeface="Trebuchet MS" panose="020B0603020202020204" pitchFamily="34" charset="0"/>
              <a:cs typeface="Century Gothic"/>
            </a:endParaRPr>
          </a:p>
        </p:txBody>
      </p:sp>
      <p:sp>
        <p:nvSpPr>
          <p:cNvPr id="67" name="TextBox 66"/>
          <p:cNvSpPr txBox="1"/>
          <p:nvPr/>
        </p:nvSpPr>
        <p:spPr>
          <a:xfrm>
            <a:off x="6136676" y="1494237"/>
            <a:ext cx="987544" cy="261610"/>
          </a:xfrm>
          <a:prstGeom prst="rect">
            <a:avLst/>
          </a:prstGeom>
          <a:noFill/>
        </p:spPr>
        <p:txBody>
          <a:bodyPr wrap="square" rtlCol="0">
            <a:spAutoFit/>
          </a:bodyPr>
          <a:lstStyle/>
          <a:p>
            <a:pPr>
              <a:lnSpc>
                <a:spcPct val="90000"/>
              </a:lnSpc>
            </a:pPr>
            <a:r>
              <a:rPr sz="1200" b="1">
                <a:solidFill>
                  <a:srgbClr val="2C4E8B"/>
                </a:solidFill>
                <a:latin typeface="Trebuchet MS"/>
                <a:cs typeface="Century Gothic"/>
              </a:rPr>
              <a:t>3,600 </a:t>
            </a:r>
            <a:endParaRPr lang="en-US" sz="1200" b="1" dirty="0">
              <a:solidFill>
                <a:srgbClr val="2C4E8B"/>
              </a:solidFill>
              <a:latin typeface="Trebuchet MS" panose="020B0603020202020204" pitchFamily="34" charset="0"/>
              <a:cs typeface="Century Gothic"/>
            </a:endParaRPr>
          </a:p>
        </p:txBody>
      </p:sp>
      <p:sp>
        <p:nvSpPr>
          <p:cNvPr id="68" name="TextBox 67"/>
          <p:cNvSpPr txBox="1"/>
          <p:nvPr/>
        </p:nvSpPr>
        <p:spPr>
          <a:xfrm>
            <a:off x="3352800" y="1271899"/>
            <a:ext cx="987544" cy="261610"/>
          </a:xfrm>
          <a:prstGeom prst="rect">
            <a:avLst/>
          </a:prstGeom>
          <a:noFill/>
        </p:spPr>
        <p:txBody>
          <a:bodyPr wrap="square" rtlCol="0">
            <a:spAutoFit/>
          </a:bodyPr>
          <a:lstStyle/>
          <a:p>
            <a:pPr algn="r">
              <a:lnSpc>
                <a:spcPct val="90000"/>
              </a:lnSpc>
            </a:pPr>
            <a:r>
              <a:rPr sz="1200" b="1">
                <a:solidFill>
                  <a:srgbClr val="2C4E8B"/>
                </a:solidFill>
                <a:latin typeface="Trebuchet MS"/>
                <a:cs typeface="Century Gothic"/>
              </a:rPr>
              <a:t>5,000</a:t>
            </a:r>
            <a:endParaRPr lang="en-US" sz="1200" b="1" dirty="0">
              <a:solidFill>
                <a:srgbClr val="2C4E8B"/>
              </a:solidFill>
              <a:latin typeface="Trebuchet MS" panose="020B0603020202020204" pitchFamily="34" charset="0"/>
              <a:cs typeface="Century Gothic"/>
            </a:endParaRPr>
          </a:p>
        </p:txBody>
      </p:sp>
      <p:sp>
        <p:nvSpPr>
          <p:cNvPr id="69" name="TextBox 68"/>
          <p:cNvSpPr txBox="1"/>
          <p:nvPr/>
        </p:nvSpPr>
        <p:spPr>
          <a:xfrm>
            <a:off x="6136676" y="1271899"/>
            <a:ext cx="987544" cy="261610"/>
          </a:xfrm>
          <a:prstGeom prst="rect">
            <a:avLst/>
          </a:prstGeom>
          <a:noFill/>
        </p:spPr>
        <p:txBody>
          <a:bodyPr wrap="square" rtlCol="0">
            <a:spAutoFit/>
          </a:bodyPr>
          <a:lstStyle/>
          <a:p>
            <a:pPr>
              <a:lnSpc>
                <a:spcPct val="90000"/>
              </a:lnSpc>
            </a:pPr>
            <a:r>
              <a:rPr sz="1200" b="1" dirty="0">
                <a:solidFill>
                  <a:srgbClr val="2C4E8B"/>
                </a:solidFill>
                <a:latin typeface="Trebuchet MS"/>
                <a:cs typeface="Century Gothic"/>
              </a:rPr>
              <a:t>5,000 </a:t>
            </a:r>
            <a:endParaRPr lang="en-US" sz="1200" b="1" dirty="0">
              <a:solidFill>
                <a:srgbClr val="2C4E8B"/>
              </a:solidFill>
              <a:latin typeface="Trebuchet MS" panose="020B0603020202020204" pitchFamily="34" charset="0"/>
              <a:cs typeface="Century Gothic"/>
            </a:endParaRPr>
          </a:p>
        </p:txBody>
      </p:sp>
      <p:sp>
        <p:nvSpPr>
          <p:cNvPr id="70" name="TextBox 69"/>
          <p:cNvSpPr txBox="1"/>
          <p:nvPr/>
        </p:nvSpPr>
        <p:spPr>
          <a:xfrm>
            <a:off x="7280156" y="1244600"/>
            <a:ext cx="987544" cy="261610"/>
          </a:xfrm>
          <a:prstGeom prst="rect">
            <a:avLst/>
          </a:prstGeom>
          <a:noFill/>
        </p:spPr>
        <p:txBody>
          <a:bodyPr wrap="square" rtlCol="0">
            <a:spAutoFit/>
          </a:bodyPr>
          <a:lstStyle/>
          <a:p>
            <a:pPr>
              <a:lnSpc>
                <a:spcPct val="90000"/>
              </a:lnSpc>
            </a:pPr>
            <a:r>
              <a:rPr sz="1200" b="1" dirty="0">
                <a:solidFill>
                  <a:srgbClr val="2C4E8B"/>
                </a:solidFill>
                <a:latin typeface="Trebuchet MS"/>
                <a:cs typeface="Century Gothic"/>
              </a:rPr>
              <a:t>= </a:t>
            </a:r>
            <a:r>
              <a:rPr lang="en-US" sz="1200" b="1" dirty="0">
                <a:solidFill>
                  <a:srgbClr val="2C4E8B"/>
                </a:solidFill>
                <a:latin typeface="Trebuchet MS"/>
                <a:cs typeface="Century Gothic"/>
              </a:rPr>
              <a:t>420€</a:t>
            </a:r>
            <a:endParaRPr lang="en-US" sz="1200" b="1" dirty="0">
              <a:solidFill>
                <a:srgbClr val="2C4E8B"/>
              </a:solidFill>
              <a:latin typeface="Trebuchet MS" panose="020B0603020202020204" pitchFamily="34" charset="0"/>
              <a:cs typeface="Century Gothic"/>
            </a:endParaRPr>
          </a:p>
        </p:txBody>
      </p:sp>
      <p:sp>
        <p:nvSpPr>
          <p:cNvPr id="71" name="TextBox 70"/>
          <p:cNvSpPr txBox="1"/>
          <p:nvPr/>
        </p:nvSpPr>
        <p:spPr>
          <a:xfrm>
            <a:off x="7280156" y="1484203"/>
            <a:ext cx="987544" cy="261610"/>
          </a:xfrm>
          <a:prstGeom prst="rect">
            <a:avLst/>
          </a:prstGeom>
          <a:noFill/>
        </p:spPr>
        <p:txBody>
          <a:bodyPr wrap="square" rtlCol="0">
            <a:spAutoFit/>
          </a:bodyPr>
          <a:lstStyle/>
          <a:p>
            <a:pPr>
              <a:lnSpc>
                <a:spcPct val="90000"/>
              </a:lnSpc>
            </a:pPr>
            <a:r>
              <a:rPr sz="1200" b="1" dirty="0">
                <a:solidFill>
                  <a:srgbClr val="2C4E8B"/>
                </a:solidFill>
                <a:latin typeface="Trebuchet MS"/>
                <a:cs typeface="Century Gothic"/>
              </a:rPr>
              <a:t>= </a:t>
            </a:r>
            <a:r>
              <a:rPr lang="en-US" sz="1200" b="1" dirty="0">
                <a:solidFill>
                  <a:srgbClr val="2C4E8B"/>
                </a:solidFill>
                <a:latin typeface="Trebuchet MS"/>
                <a:cs typeface="Century Gothic"/>
              </a:rPr>
              <a:t>210€</a:t>
            </a:r>
            <a:endParaRPr lang="en-US" sz="1200" b="1" dirty="0">
              <a:solidFill>
                <a:srgbClr val="2C4E8B"/>
              </a:solidFill>
              <a:latin typeface="Trebuchet MS" panose="020B0603020202020204" pitchFamily="34" charset="0"/>
              <a:cs typeface="Century Gothic"/>
            </a:endParaRPr>
          </a:p>
        </p:txBody>
      </p:sp>
      <p:sp>
        <p:nvSpPr>
          <p:cNvPr id="72" name="TextBox 71"/>
          <p:cNvSpPr txBox="1"/>
          <p:nvPr/>
        </p:nvSpPr>
        <p:spPr>
          <a:xfrm>
            <a:off x="7280156" y="1723806"/>
            <a:ext cx="987544" cy="261610"/>
          </a:xfrm>
          <a:prstGeom prst="rect">
            <a:avLst/>
          </a:prstGeom>
          <a:noFill/>
        </p:spPr>
        <p:txBody>
          <a:bodyPr wrap="square" rtlCol="0">
            <a:spAutoFit/>
          </a:bodyPr>
          <a:lstStyle/>
          <a:p>
            <a:pPr>
              <a:lnSpc>
                <a:spcPct val="90000"/>
              </a:lnSpc>
            </a:pPr>
            <a:r>
              <a:rPr sz="1200" b="1" dirty="0" smtClean="0">
                <a:solidFill>
                  <a:srgbClr val="2C4E8B"/>
                </a:solidFill>
                <a:latin typeface="Trebuchet MS"/>
                <a:cs typeface="Century Gothic"/>
              </a:rPr>
              <a:t>= </a:t>
            </a:r>
            <a:r>
              <a:rPr lang="en-US" sz="1200" b="1" dirty="0">
                <a:solidFill>
                  <a:srgbClr val="2C4E8B"/>
                </a:solidFill>
                <a:latin typeface="Trebuchet MS"/>
                <a:cs typeface="Century Gothic"/>
              </a:rPr>
              <a:t>210€</a:t>
            </a:r>
            <a:endParaRPr lang="en-US" sz="1200" b="1" dirty="0">
              <a:solidFill>
                <a:srgbClr val="2C4E8B"/>
              </a:solidFill>
              <a:latin typeface="Trebuchet MS" panose="020B0603020202020204" pitchFamily="34" charset="0"/>
              <a:cs typeface="Century Gothic"/>
            </a:endParaRPr>
          </a:p>
        </p:txBody>
      </p:sp>
      <p:sp>
        <p:nvSpPr>
          <p:cNvPr id="73" name="TextBox 72"/>
          <p:cNvSpPr txBox="1"/>
          <p:nvPr/>
        </p:nvSpPr>
        <p:spPr>
          <a:xfrm>
            <a:off x="7280156" y="1963410"/>
            <a:ext cx="987544" cy="261610"/>
          </a:xfrm>
          <a:prstGeom prst="rect">
            <a:avLst/>
          </a:prstGeom>
          <a:noFill/>
        </p:spPr>
        <p:txBody>
          <a:bodyPr wrap="square" rtlCol="0">
            <a:spAutoFit/>
          </a:bodyPr>
          <a:lstStyle/>
          <a:p>
            <a:pPr>
              <a:lnSpc>
                <a:spcPct val="90000"/>
              </a:lnSpc>
            </a:pPr>
            <a:r>
              <a:rPr sz="1200" b="1" u="sng" dirty="0">
                <a:solidFill>
                  <a:srgbClr val="2C4E8B"/>
                </a:solidFill>
                <a:latin typeface="Trebuchet MS"/>
                <a:cs typeface="Century Gothic"/>
              </a:rPr>
              <a:t>= </a:t>
            </a:r>
            <a:r>
              <a:rPr lang="en-US" sz="1200" b="1" u="sng" dirty="0" smtClean="0">
                <a:solidFill>
                  <a:srgbClr val="2C4E8B"/>
                </a:solidFill>
                <a:latin typeface="Trebuchet MS"/>
                <a:cs typeface="Century Gothic"/>
              </a:rPr>
              <a:t>210</a:t>
            </a:r>
            <a:r>
              <a:rPr lang="en-US" sz="1200" b="1" u="sng" dirty="0">
                <a:solidFill>
                  <a:srgbClr val="2C4E8B"/>
                </a:solidFill>
                <a:latin typeface="Trebuchet MS"/>
                <a:cs typeface="Century Gothic"/>
              </a:rPr>
              <a:t>€</a:t>
            </a:r>
            <a:endParaRPr lang="en-US" sz="1200" b="1" u="sng" dirty="0">
              <a:solidFill>
                <a:srgbClr val="2C4E8B"/>
              </a:solidFill>
              <a:latin typeface="Trebuchet MS" panose="020B0603020202020204" pitchFamily="34" charset="0"/>
              <a:cs typeface="Century Gothic"/>
            </a:endParaRPr>
          </a:p>
        </p:txBody>
      </p:sp>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1004" y="1770361"/>
            <a:ext cx="1789664" cy="192024"/>
          </a:xfrm>
          <a:prstGeom prst="rect">
            <a:avLst/>
          </a:prstGeom>
        </p:spPr>
      </p:pic>
      <p:pic>
        <p:nvPicPr>
          <p:cNvPr id="77" name="Pictur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1004" y="1583036"/>
            <a:ext cx="1789664" cy="192024"/>
          </a:xfrm>
          <a:prstGeom prst="rect">
            <a:avLst/>
          </a:prstGeom>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1004" y="1395711"/>
            <a:ext cx="1789664" cy="192024"/>
          </a:xfrm>
          <a:prstGeom prst="rect">
            <a:avLst/>
          </a:prstGeom>
        </p:spPr>
      </p:pic>
      <p:sp>
        <p:nvSpPr>
          <p:cNvPr id="29" name="Title 2"/>
          <p:cNvSpPr txBox="1">
            <a:spLocks/>
          </p:cNvSpPr>
          <p:nvPr/>
        </p:nvSpPr>
        <p:spPr>
          <a:xfrm>
            <a:off x="685800" y="4911551"/>
            <a:ext cx="9144000" cy="1143000"/>
          </a:xfrm>
          <a:prstGeom prst="rect">
            <a:avLst/>
          </a:prstGeom>
        </p:spPr>
        <p:txBody>
          <a:bodyPr rtlCol="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a:lnSpc>
                <a:spcPct val="90000"/>
              </a:lnSpc>
            </a:pPr>
            <a:r>
              <a:rPr lang="es-ES_tradnl" sz="2800" dirty="0">
                <a:solidFill>
                  <a:srgbClr val="C00000"/>
                </a:solidFill>
                <a:effectLst/>
                <a:latin typeface="Trebuchet MS"/>
                <a:cs typeface="Futura Book"/>
              </a:rPr>
              <a:t>Beneficios anuales </a:t>
            </a:r>
          </a:p>
          <a:p>
            <a:pPr algn="ctr">
              <a:lnSpc>
                <a:spcPct val="90000"/>
              </a:lnSpc>
            </a:pPr>
            <a:r>
              <a:rPr lang="es-ES_tradnl" sz="2800" dirty="0">
                <a:solidFill>
                  <a:srgbClr val="C00000"/>
                </a:solidFill>
                <a:effectLst/>
                <a:latin typeface="Trebuchet MS"/>
                <a:cs typeface="Futura Book"/>
              </a:rPr>
              <a:t>potenciales de </a:t>
            </a:r>
          </a:p>
          <a:p>
            <a:pPr algn="ctr">
              <a:lnSpc>
                <a:spcPct val="90000"/>
              </a:lnSpc>
            </a:pPr>
            <a:r>
              <a:rPr lang="en-US" sz="2800" dirty="0">
                <a:solidFill>
                  <a:srgbClr val="C00000"/>
                </a:solidFill>
                <a:effectLst/>
                <a:latin typeface="Trebuchet MS"/>
                <a:cs typeface="Futura Book"/>
              </a:rPr>
              <a:t>76,440€</a:t>
            </a:r>
            <a:r>
              <a:rPr sz="2800" dirty="0" smtClean="0">
                <a:solidFill>
                  <a:srgbClr val="C00000"/>
                </a:solidFill>
                <a:effectLst/>
                <a:latin typeface="Trebuchet MS"/>
                <a:cs typeface="Futura Book"/>
              </a:rPr>
              <a:t> </a:t>
            </a:r>
            <a:endParaRPr sz="2800" dirty="0">
              <a:solidFill>
                <a:srgbClr val="C00000"/>
              </a:solidFill>
              <a:effectLst/>
              <a:latin typeface="Trebuchet MS"/>
              <a:cs typeface="Futura Book"/>
            </a:endParaRPr>
          </a:p>
        </p:txBody>
      </p:sp>
      <p:sp>
        <p:nvSpPr>
          <p:cNvPr id="49" name="TextBox 48"/>
          <p:cNvSpPr txBox="1"/>
          <p:nvPr/>
        </p:nvSpPr>
        <p:spPr>
          <a:xfrm>
            <a:off x="4419600" y="4114800"/>
            <a:ext cx="1905000" cy="424732"/>
          </a:xfrm>
          <a:prstGeom prst="rect">
            <a:avLst/>
          </a:prstGeom>
          <a:noFill/>
        </p:spPr>
        <p:txBody>
          <a:bodyPr wrap="square" rtlCol="0">
            <a:spAutoFit/>
          </a:bodyPr>
          <a:lstStyle/>
          <a:p>
            <a:pPr algn="ctr">
              <a:lnSpc>
                <a:spcPct val="90000"/>
              </a:lnSpc>
            </a:pPr>
            <a:r>
              <a:rPr sz="1200" b="1" dirty="0" smtClean="0">
                <a:solidFill>
                  <a:schemeClr val="tx2"/>
                </a:solidFill>
                <a:latin typeface="Trebuchet MS"/>
                <a:cs typeface="Century Gothic"/>
              </a:rPr>
              <a:t> </a:t>
            </a:r>
            <a:r>
              <a:rPr lang="es-ES" sz="1200" b="1" dirty="0" smtClean="0">
                <a:solidFill>
                  <a:schemeClr val="tx2"/>
                </a:solidFill>
                <a:latin typeface="Trebuchet MS"/>
                <a:cs typeface="Century Gothic"/>
              </a:rPr>
              <a:t>Repetir </a:t>
            </a:r>
            <a:r>
              <a:rPr sz="1200" b="1" dirty="0" smtClean="0">
                <a:solidFill>
                  <a:srgbClr val="2C4E8B"/>
                </a:solidFill>
                <a:latin typeface="Trebuchet MS"/>
                <a:cs typeface="Century Gothic"/>
              </a:rPr>
              <a:t>para </a:t>
            </a:r>
            <a:r>
              <a:rPr sz="1200" b="1" dirty="0" err="1">
                <a:solidFill>
                  <a:srgbClr val="2C4E8B"/>
                </a:solidFill>
                <a:latin typeface="Trebuchet MS"/>
                <a:cs typeface="Century Gothic"/>
              </a:rPr>
              <a:t>lograr</a:t>
            </a:r>
            <a:r>
              <a:rPr sz="1200" b="1" dirty="0">
                <a:solidFill>
                  <a:srgbClr val="2C4E8B"/>
                </a:solidFill>
                <a:latin typeface="Trebuchet MS"/>
                <a:cs typeface="Century Gothic"/>
              </a:rPr>
              <a:t> el </a:t>
            </a:r>
            <a:r>
              <a:rPr sz="1200" b="1" dirty="0" err="1">
                <a:solidFill>
                  <a:srgbClr val="2C4E8B"/>
                </a:solidFill>
                <a:latin typeface="Trebuchet MS"/>
                <a:cs typeface="Century Gothic"/>
              </a:rPr>
              <a:t>potencial</a:t>
            </a:r>
            <a:r>
              <a:rPr sz="1200" b="1" dirty="0">
                <a:solidFill>
                  <a:srgbClr val="2C4E8B"/>
                </a:solidFill>
                <a:latin typeface="Trebuchet MS"/>
                <a:cs typeface="Century Gothic"/>
              </a:rPr>
              <a:t> </a:t>
            </a:r>
            <a:r>
              <a:rPr sz="1200" b="1" dirty="0" err="1">
                <a:solidFill>
                  <a:srgbClr val="2C4E8B"/>
                </a:solidFill>
                <a:latin typeface="Trebuchet MS"/>
                <a:cs typeface="Century Gothic"/>
              </a:rPr>
              <a:t>semanal</a:t>
            </a:r>
            <a:endParaRPr sz="1200" b="1" dirty="0">
              <a:solidFill>
                <a:srgbClr val="2C4E8B"/>
              </a:solidFill>
              <a:latin typeface="Trebuchet MS"/>
              <a:cs typeface="Century Gothic"/>
            </a:endParaRPr>
          </a:p>
        </p:txBody>
      </p:sp>
      <p:sp>
        <p:nvSpPr>
          <p:cNvPr id="38" name="TextBox 37"/>
          <p:cNvSpPr txBox="1"/>
          <p:nvPr/>
        </p:nvSpPr>
        <p:spPr>
          <a:xfrm>
            <a:off x="7239000" y="2209800"/>
            <a:ext cx="3081462" cy="757130"/>
          </a:xfrm>
          <a:prstGeom prst="rect">
            <a:avLst/>
          </a:prstGeom>
          <a:noFill/>
        </p:spPr>
        <p:txBody>
          <a:bodyPr wrap="square" rtlCol="0">
            <a:spAutoFit/>
          </a:bodyPr>
          <a:lstStyle/>
          <a:p>
            <a:pPr>
              <a:lnSpc>
                <a:spcPct val="90000"/>
              </a:lnSpc>
            </a:pPr>
            <a:r>
              <a:rPr sz="1200" b="1" dirty="0">
                <a:solidFill>
                  <a:srgbClr val="2C4E8B"/>
                </a:solidFill>
                <a:latin typeface="Trebuchet MS"/>
                <a:cs typeface="Century Gothic"/>
              </a:rPr>
              <a:t>= </a:t>
            </a:r>
            <a:r>
              <a:rPr sz="1200" b="1" dirty="0" smtClean="0">
                <a:solidFill>
                  <a:srgbClr val="2C4E8B"/>
                </a:solidFill>
                <a:latin typeface="Trebuchet MS"/>
                <a:cs typeface="Century Gothic"/>
              </a:rPr>
              <a:t>1,</a:t>
            </a:r>
            <a:r>
              <a:rPr lang="en-US" sz="1200" b="1" dirty="0">
                <a:solidFill>
                  <a:srgbClr val="2C4E8B"/>
                </a:solidFill>
                <a:latin typeface="Trebuchet MS"/>
                <a:cs typeface="Century Gothic"/>
              </a:rPr>
              <a:t>050€</a:t>
            </a:r>
            <a:endParaRPr sz="1200" b="1" dirty="0">
              <a:solidFill>
                <a:srgbClr val="2C4E8B"/>
              </a:solidFill>
              <a:latin typeface="Trebuchet MS"/>
              <a:cs typeface="Century Gothic"/>
            </a:endParaRPr>
          </a:p>
          <a:p>
            <a:pPr defTabSz="914400">
              <a:lnSpc>
                <a:spcPct val="90000"/>
              </a:lnSpc>
            </a:pPr>
            <a:endParaRPr lang="en-US" sz="1200" b="1" dirty="0" smtClean="0">
              <a:solidFill>
                <a:srgbClr val="2C4E8B"/>
              </a:solidFill>
              <a:latin typeface="Trebuchet MS" panose="020B0603020202020204" pitchFamily="34" charset="0"/>
              <a:cs typeface="Century Gothic"/>
            </a:endParaRPr>
          </a:p>
          <a:p>
            <a:pPr defTabSz="914400">
              <a:lnSpc>
                <a:spcPct val="90000"/>
              </a:lnSpc>
            </a:pPr>
            <a:r>
              <a:rPr sz="1200" b="1" u="sng" dirty="0" smtClean="0">
                <a:solidFill>
                  <a:srgbClr val="2C4E8B"/>
                </a:solidFill>
                <a:latin typeface="Trebuchet MS"/>
                <a:cs typeface="Century Gothic"/>
              </a:rPr>
              <a:t>+ </a:t>
            </a:r>
            <a:r>
              <a:rPr lang="en-US" sz="1200" b="1" u="sng" dirty="0" smtClean="0">
                <a:solidFill>
                  <a:srgbClr val="2C4E8B"/>
                </a:solidFill>
                <a:latin typeface="Trebuchet MS"/>
                <a:cs typeface="Century Gothic"/>
              </a:rPr>
              <a:t>   </a:t>
            </a:r>
            <a:r>
              <a:rPr lang="en-US" sz="1200" b="1" u="sng" dirty="0" smtClean="0">
                <a:solidFill>
                  <a:srgbClr val="FF0000"/>
                </a:solidFill>
                <a:latin typeface="Trebuchet MS"/>
                <a:cs typeface="Century Gothic"/>
              </a:rPr>
              <a:t>420€</a:t>
            </a:r>
            <a:r>
              <a:rPr sz="1200" b="1" u="sng" dirty="0" smtClean="0">
                <a:solidFill>
                  <a:srgbClr val="FF0000"/>
                </a:solidFill>
                <a:latin typeface="Trebuchet MS"/>
                <a:cs typeface="Century Gothic"/>
              </a:rPr>
              <a:t> </a:t>
            </a:r>
            <a:r>
              <a:rPr sz="900" b="1" u="sng" dirty="0" err="1">
                <a:solidFill>
                  <a:srgbClr val="FF0000"/>
                </a:solidFill>
                <a:latin typeface="Trebuchet MS"/>
                <a:cs typeface="Century Gothic"/>
              </a:rPr>
              <a:t>Bonificación</a:t>
            </a:r>
            <a:r>
              <a:rPr sz="900" b="1" u="sng" dirty="0">
                <a:solidFill>
                  <a:srgbClr val="FF0000"/>
                </a:solidFill>
                <a:latin typeface="Trebuchet MS"/>
                <a:cs typeface="Century Gothic"/>
              </a:rPr>
              <a:t> </a:t>
            </a:r>
            <a:r>
              <a:rPr sz="900" b="1" u="sng" dirty="0" err="1" smtClean="0">
                <a:solidFill>
                  <a:srgbClr val="FF0000"/>
                </a:solidFill>
                <a:latin typeface="Trebuchet MS"/>
                <a:cs typeface="Century Gothic"/>
              </a:rPr>
              <a:t>gerencial</a:t>
            </a:r>
            <a:r>
              <a:rPr lang="es-ES" sz="900" b="1" u="sng" dirty="0" smtClean="0">
                <a:solidFill>
                  <a:srgbClr val="FF0000"/>
                </a:solidFill>
                <a:latin typeface="Trebuchet MS"/>
                <a:cs typeface="Century Gothic"/>
              </a:rPr>
              <a:t> </a:t>
            </a:r>
          </a:p>
          <a:p>
            <a:pPr defTabSz="914400">
              <a:lnSpc>
                <a:spcPct val="90000"/>
              </a:lnSpc>
            </a:pPr>
            <a:r>
              <a:rPr lang="en-US" sz="1200" b="1" dirty="0" smtClean="0">
                <a:solidFill>
                  <a:srgbClr val="2C4E8B"/>
                </a:solidFill>
                <a:latin typeface="Trebuchet MS"/>
                <a:cs typeface="Century Gothic"/>
              </a:rPr>
              <a:t>1,470</a:t>
            </a:r>
            <a:r>
              <a:rPr lang="en-US" sz="1200" b="1" dirty="0">
                <a:solidFill>
                  <a:srgbClr val="2C4E8B"/>
                </a:solidFill>
                <a:latin typeface="Trebuchet MS"/>
                <a:cs typeface="Century Gothic"/>
              </a:rPr>
              <a:t>€</a:t>
            </a:r>
            <a:endParaRPr lang="en-US" sz="1200" b="1" dirty="0">
              <a:solidFill>
                <a:srgbClr val="FF0000"/>
              </a:solidFill>
              <a:latin typeface="Trebuchet MS" panose="020B0603020202020204" pitchFamily="34" charset="0"/>
              <a:cs typeface="Century Gothic"/>
            </a:endParaRPr>
          </a:p>
        </p:txBody>
      </p:sp>
      <p:sp>
        <p:nvSpPr>
          <p:cNvPr id="42" name="Rectangle 41"/>
          <p:cNvSpPr/>
          <p:nvPr/>
        </p:nvSpPr>
        <p:spPr>
          <a:xfrm>
            <a:off x="0" y="6248400"/>
            <a:ext cx="9144000" cy="539635"/>
          </a:xfrm>
          <a:prstGeom prst="rect">
            <a:avLst/>
          </a:prstGeom>
        </p:spPr>
        <p:txBody>
          <a:bodyPr wrap="square">
            <a:spAutoFit/>
          </a:bodyPr>
          <a:lstStyle/>
          <a:p>
            <a:pPr algn="ctr">
              <a:lnSpc>
                <a:spcPct val="90000"/>
              </a:lnSpc>
            </a:pPr>
            <a:r>
              <a:rPr lang="es-ES_tradnl" sz="1600" dirty="0">
                <a:solidFill>
                  <a:srgbClr val="39639D"/>
                </a:solidFill>
                <a:latin typeface="Trebuchet MS"/>
                <a:cs typeface="Futura Book"/>
              </a:rPr>
              <a:t>La compensación por BV se comparte en un 100 % de acuerdo con </a:t>
            </a:r>
            <a:r>
              <a:rPr lang="es-ES_tradnl" sz="1600" dirty="0">
                <a:solidFill>
                  <a:schemeClr val="accent1"/>
                </a:solidFill>
                <a:latin typeface="Trebuchet MS"/>
                <a:cs typeface="Futura Book"/>
              </a:rPr>
              <a:t>el </a:t>
            </a:r>
            <a:r>
              <a:rPr lang="es-ES_tradnl" sz="1600" dirty="0" smtClean="0">
                <a:solidFill>
                  <a:schemeClr val="accent1"/>
                </a:solidFill>
                <a:latin typeface="Trebuchet MS"/>
                <a:cs typeface="Futura Book"/>
              </a:rPr>
              <a:t>Plan </a:t>
            </a:r>
            <a:r>
              <a:rPr lang="es-ES_tradnl" sz="1600" dirty="0">
                <a:solidFill>
                  <a:schemeClr val="accent1"/>
                </a:solidFill>
                <a:latin typeface="Trebuchet MS"/>
                <a:cs typeface="Futura Book"/>
              </a:rPr>
              <a:t/>
            </a:r>
            <a:br>
              <a:rPr lang="es-ES_tradnl" sz="1600" dirty="0">
                <a:solidFill>
                  <a:schemeClr val="accent1"/>
                </a:solidFill>
                <a:latin typeface="Trebuchet MS"/>
                <a:cs typeface="Futura Book"/>
              </a:rPr>
            </a:br>
            <a:r>
              <a:rPr lang="es-ES_tradnl" sz="1600" dirty="0">
                <a:solidFill>
                  <a:srgbClr val="39639D"/>
                </a:solidFill>
                <a:latin typeface="Trebuchet MS"/>
                <a:cs typeface="Futura Book"/>
              </a:rPr>
              <a:t>de </a:t>
            </a:r>
            <a:r>
              <a:rPr lang="es-ES_tradnl" sz="1600" dirty="0" smtClean="0">
                <a:solidFill>
                  <a:schemeClr val="accent1"/>
                </a:solidFill>
                <a:latin typeface="Trebuchet MS"/>
                <a:cs typeface="Futura Book"/>
              </a:rPr>
              <a:t>C</a:t>
            </a:r>
            <a:r>
              <a:rPr lang="es-ES_tradnl" sz="1600" dirty="0" smtClean="0">
                <a:solidFill>
                  <a:srgbClr val="39639D"/>
                </a:solidFill>
                <a:latin typeface="Trebuchet MS"/>
                <a:cs typeface="Futura Book"/>
              </a:rPr>
              <a:t>ompensación</a:t>
            </a:r>
            <a:r>
              <a:rPr lang="es-ES_tradnl" sz="1600" dirty="0">
                <a:solidFill>
                  <a:srgbClr val="39639D"/>
                </a:solidFill>
                <a:latin typeface="Trebuchet MS"/>
                <a:cs typeface="Futura Book"/>
              </a:rPr>
              <a:t>.</a:t>
            </a:r>
          </a:p>
        </p:txBody>
      </p:sp>
      <p:grpSp>
        <p:nvGrpSpPr>
          <p:cNvPr id="4" name="Group 3"/>
          <p:cNvGrpSpPr/>
          <p:nvPr/>
        </p:nvGrpSpPr>
        <p:grpSpPr>
          <a:xfrm>
            <a:off x="4031988" y="2575560"/>
            <a:ext cx="1911612" cy="1463040"/>
            <a:chOff x="1441188" y="1889760"/>
            <a:chExt cx="1911612" cy="1463040"/>
          </a:xfrm>
        </p:grpSpPr>
        <p:sp>
          <p:nvSpPr>
            <p:cNvPr id="40" name="Oval 39"/>
            <p:cNvSpPr/>
            <p:nvPr/>
          </p:nvSpPr>
          <p:spPr>
            <a:xfrm>
              <a:off x="1889760" y="1889760"/>
              <a:ext cx="1463040" cy="1463040"/>
            </a:xfrm>
            <a:prstGeom prst="ellipse">
              <a:avLst/>
            </a:prstGeom>
            <a:solidFill>
              <a:srgbClr val="003366"/>
            </a:solidFill>
            <a:ln w="28575">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3" name="TextBox 2"/>
            <p:cNvSpPr txBox="1"/>
            <p:nvPr/>
          </p:nvSpPr>
          <p:spPr>
            <a:xfrm>
              <a:off x="1441188" y="2108537"/>
              <a:ext cx="1911612" cy="1015663"/>
            </a:xfrm>
            <a:prstGeom prst="rect">
              <a:avLst/>
            </a:prstGeom>
            <a:noFill/>
          </p:spPr>
          <p:txBody>
            <a:bodyPr wrap="square" rtlCol="0">
              <a:spAutoFit/>
            </a:bodyPr>
            <a:lstStyle/>
            <a:p>
              <a:pPr algn="r"/>
              <a:r>
                <a:rPr lang="en-US" b="1" dirty="0">
                  <a:solidFill>
                    <a:schemeClr val="bg1"/>
                  </a:solidFill>
                  <a:latin typeface="Trebuchet MS Bold" panose="020B0703020202020204" pitchFamily="34" charset="0"/>
                </a:rPr>
                <a:t>1,050€</a:t>
              </a:r>
              <a:endParaRPr lang="en-US" b="1" dirty="0" smtClean="0">
                <a:solidFill>
                  <a:schemeClr val="bg1"/>
                </a:solidFill>
                <a:latin typeface="Trebuchet MS Bold" panose="020B0703020202020204" pitchFamily="34" charset="0"/>
              </a:endParaRPr>
            </a:p>
            <a:p>
              <a:pPr algn="r"/>
              <a:r>
                <a:rPr lang="en-US" sz="900" b="1" u="sng" dirty="0" smtClean="0">
                  <a:solidFill>
                    <a:schemeClr val="bg1"/>
                  </a:solidFill>
                  <a:latin typeface="Trebuchet MS Bold" panose="020B0703020202020204" pitchFamily="34" charset="0"/>
                </a:rPr>
                <a:t>BONIFICACIÓN</a:t>
              </a:r>
              <a:r>
                <a:rPr lang="en-US" sz="1400" b="1" u="sng" dirty="0" smtClean="0">
                  <a:solidFill>
                    <a:schemeClr val="bg1"/>
                  </a:solidFill>
                  <a:latin typeface="Trebuchet MS Bold" panose="020B0703020202020204" pitchFamily="34" charset="0"/>
                </a:rPr>
                <a:t> </a:t>
              </a:r>
              <a:r>
                <a:rPr lang="en-US" b="1" u="sng" dirty="0">
                  <a:solidFill>
                    <a:schemeClr val="bg1"/>
                  </a:solidFill>
                  <a:latin typeface="Trebuchet MS Bold" panose="020B0703020202020204" pitchFamily="34" charset="0"/>
                </a:rPr>
                <a:t>420€</a:t>
              </a:r>
            </a:p>
            <a:p>
              <a:pPr algn="r"/>
              <a:r>
                <a:rPr lang="en-US" sz="2400" b="1" dirty="0">
                  <a:solidFill>
                    <a:schemeClr val="bg1"/>
                  </a:solidFill>
                  <a:latin typeface="Trebuchet MS Bold" panose="020B0703020202020204" pitchFamily="34" charset="0"/>
                </a:rPr>
                <a:t>1,470€</a:t>
              </a:r>
            </a:p>
          </p:txBody>
        </p:sp>
      </p:grpSp>
      <p:pic>
        <p:nvPicPr>
          <p:cNvPr id="7" name="Picture 6" descr="NutraMetrixBV_ReferOfTeach_20140903_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7170" y="5181600"/>
            <a:ext cx="6448349" cy="772302"/>
          </a:xfrm>
          <a:prstGeom prst="rect">
            <a:avLst/>
          </a:prstGeom>
        </p:spPr>
      </p:pic>
    </p:spTree>
    <p:extLst>
      <p:ext uri="{BB962C8B-B14F-4D97-AF65-F5344CB8AC3E}">
        <p14:creationId xmlns:p14="http://schemas.microsoft.com/office/powerpoint/2010/main" val="124428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par>
                                <p:cTn id="12" presetID="10" presetClass="entr" presetSubtype="0"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50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500"/>
                                        <p:tgtEl>
                                          <p:spTgt spid="6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wipe(down)">
                                      <p:cBhvr>
                                        <p:cTn id="38" dur="500"/>
                                        <p:tgtEl>
                                          <p:spTgt spid="76"/>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ipe(down)">
                                      <p:cBhvr>
                                        <p:cTn id="53" dur="500"/>
                                        <p:tgtEl>
                                          <p:spTgt spid="77"/>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childTnLst>
                          </p:cTn>
                        </p:par>
                        <p:par>
                          <p:cTn id="65" fill="hold">
                            <p:stCondLst>
                              <p:cond delay="5000"/>
                            </p:stCondLst>
                            <p:childTnLst>
                              <p:par>
                                <p:cTn id="66" presetID="22" presetClass="entr" presetSubtype="4" fill="hold"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ipe(down)">
                                      <p:cBhvr>
                                        <p:cTn id="68" dur="500"/>
                                        <p:tgtEl>
                                          <p:spTgt spid="78"/>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38">
                                            <p:txEl>
                                              <p:pRg st="0" end="0"/>
                                            </p:txEl>
                                          </p:spTgt>
                                        </p:tgtEl>
                                        <p:attrNameLst>
                                          <p:attrName>style.visibility</p:attrName>
                                        </p:attrNameLst>
                                      </p:cBhvr>
                                      <p:to>
                                        <p:strVal val="visible"/>
                                      </p:to>
                                    </p:set>
                                    <p:animEffect transition="in" filter="fade">
                                      <p:cBhvr>
                                        <p:cTn id="83" dur="500"/>
                                        <p:tgtEl>
                                          <p:spTgt spid="38">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8">
                                            <p:txEl>
                                              <p:pRg st="2" end="2"/>
                                            </p:txEl>
                                          </p:spTgt>
                                        </p:tgtEl>
                                        <p:attrNameLst>
                                          <p:attrName>style.visibility</p:attrName>
                                        </p:attrNameLst>
                                      </p:cBhvr>
                                      <p:to>
                                        <p:strVal val="visible"/>
                                      </p:to>
                                    </p:set>
                                    <p:animEffect transition="in" filter="fade">
                                      <p:cBhvr>
                                        <p:cTn id="88" dur="500"/>
                                        <p:tgtEl>
                                          <p:spTgt spid="38">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8">
                                            <p:txEl>
                                              <p:pRg st="3" end="3"/>
                                            </p:txEl>
                                          </p:spTgt>
                                        </p:tgtEl>
                                        <p:attrNameLst>
                                          <p:attrName>style.visibility</p:attrName>
                                        </p:attrNameLst>
                                      </p:cBhvr>
                                      <p:to>
                                        <p:strVal val="visible"/>
                                      </p:to>
                                    </p:set>
                                    <p:animEffect transition="in" filter="fade">
                                      <p:cBhvr>
                                        <p:cTn id="93" dur="500"/>
                                        <p:tgtEl>
                                          <p:spTgt spid="38">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wipe(left)">
                                      <p:cBhvr>
                                        <p:cTn id="102" dur="500"/>
                                        <p:tgtEl>
                                          <p:spTgt spid="49"/>
                                        </p:tgtEl>
                                      </p:cBhvr>
                                    </p:animEffect>
                                  </p:childTnLst>
                                </p:cTn>
                              </p:par>
                            </p:childTnLst>
                          </p:cTn>
                        </p:par>
                        <p:par>
                          <p:cTn id="103" fill="hold">
                            <p:stCondLst>
                              <p:cond delay="1000"/>
                            </p:stCondLst>
                            <p:childTnLst>
                              <p:par>
                                <p:cTn id="104" presetID="10" presetClass="entr" presetSubtype="0" fill="hold" grpId="0" nodeType="after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P spid="70" grpId="0"/>
      <p:bldP spid="71" grpId="0"/>
      <p:bldP spid="72" grpId="0"/>
      <p:bldP spid="73" grpId="0"/>
      <p:bldP spid="29" grpId="0"/>
      <p:bldP spid="49" grpId="0"/>
      <p:bldP spid="38"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56000"/>
            <a:extLst>
              <a:ext uri="{28A0092B-C50C-407E-A947-70E740481C1C}">
                <a14:useLocalDpi xmlns:a14="http://schemas.microsoft.com/office/drawing/2010/main"/>
              </a:ext>
            </a:extLst>
          </a:blip>
          <a:stretch>
            <a:fillRect/>
          </a:stretch>
        </p:blipFill>
        <p:spPr>
          <a:xfrm>
            <a:off x="2438400" y="5181600"/>
            <a:ext cx="942528" cy="590723"/>
          </a:xfrm>
          <a:prstGeom prst="rect">
            <a:avLst/>
          </a:prstGeom>
          <a:ln>
            <a:noFill/>
          </a:ln>
        </p:spPr>
      </p:pic>
      <p:pic>
        <p:nvPicPr>
          <p:cNvPr id="12" name="Picture 11"/>
          <p:cNvPicPr>
            <a:picLocks noChangeAspect="1"/>
          </p:cNvPicPr>
          <p:nvPr/>
        </p:nvPicPr>
        <p:blipFill>
          <a:blip r:embed="rId2" cstate="email">
            <a:alphaModFix amt="56000"/>
            <a:extLst>
              <a:ext uri="{28A0092B-C50C-407E-A947-70E740481C1C}">
                <a14:useLocalDpi xmlns:a14="http://schemas.microsoft.com/office/drawing/2010/main"/>
              </a:ext>
            </a:extLst>
          </a:blip>
          <a:stretch>
            <a:fillRect/>
          </a:stretch>
        </p:blipFill>
        <p:spPr>
          <a:xfrm>
            <a:off x="7996330" y="5181600"/>
            <a:ext cx="942528" cy="590723"/>
          </a:xfrm>
          <a:prstGeom prst="rect">
            <a:avLst/>
          </a:prstGeom>
          <a:ln>
            <a:noFill/>
          </a:ln>
        </p:spPr>
      </p:pic>
      <p:pic>
        <p:nvPicPr>
          <p:cNvPr id="9" name="Picture 8"/>
          <p:cNvPicPr>
            <a:picLocks noChangeAspect="1"/>
          </p:cNvPicPr>
          <p:nvPr/>
        </p:nvPicPr>
        <p:blipFill>
          <a:blip r:embed="rId2" cstate="email">
            <a:alphaModFix amt="56000"/>
            <a:extLst>
              <a:ext uri="{28A0092B-C50C-407E-A947-70E740481C1C}">
                <a14:useLocalDpi xmlns:a14="http://schemas.microsoft.com/office/drawing/2010/main"/>
              </a:ext>
            </a:extLst>
          </a:blip>
          <a:stretch>
            <a:fillRect/>
          </a:stretch>
        </p:blipFill>
        <p:spPr>
          <a:xfrm>
            <a:off x="4182786" y="3426570"/>
            <a:ext cx="1289425" cy="685800"/>
          </a:xfrm>
          <a:prstGeom prst="rect">
            <a:avLst/>
          </a:prstGeom>
          <a:ln>
            <a:noFill/>
          </a:ln>
        </p:spPr>
      </p:pic>
      <p:pic>
        <p:nvPicPr>
          <p:cNvPr id="10" name="Picture 9"/>
          <p:cNvPicPr>
            <a:picLocks noChangeAspect="1"/>
          </p:cNvPicPr>
          <p:nvPr/>
        </p:nvPicPr>
        <p:blipFill>
          <a:blip r:embed="rId2" cstate="email">
            <a:alphaModFix amt="56000"/>
            <a:extLst>
              <a:ext uri="{28A0092B-C50C-407E-A947-70E740481C1C}">
                <a14:useLocalDpi xmlns:a14="http://schemas.microsoft.com/office/drawing/2010/main"/>
              </a:ext>
            </a:extLst>
          </a:blip>
          <a:stretch>
            <a:fillRect/>
          </a:stretch>
        </p:blipFill>
        <p:spPr>
          <a:xfrm>
            <a:off x="5894424" y="3426570"/>
            <a:ext cx="1289425" cy="685800"/>
          </a:xfrm>
          <a:prstGeom prst="rect">
            <a:avLst/>
          </a:prstGeom>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452" y="1317298"/>
            <a:ext cx="6543779" cy="4901018"/>
          </a:xfrm>
          <a:prstGeom prst="rect">
            <a:avLst/>
          </a:prstGeom>
        </p:spPr>
      </p:pic>
      <p:pic>
        <p:nvPicPr>
          <p:cNvPr id="5" name="Picture 4" descr="NutraMetrixBV_20140903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729" y="771720"/>
            <a:ext cx="7518400" cy="5638800"/>
          </a:xfrm>
          <a:prstGeom prst="rect">
            <a:avLst/>
          </a:prstGeom>
        </p:spPr>
      </p:pic>
      <p:pic>
        <p:nvPicPr>
          <p:cNvPr id="6" name="Picture 5" descr="NutraMetrixBV_20140903_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729" y="771720"/>
            <a:ext cx="7518400" cy="5638800"/>
          </a:xfrm>
          <a:prstGeom prst="rect">
            <a:avLst/>
          </a:prstGeom>
        </p:spPr>
      </p:pic>
      <p:pic>
        <p:nvPicPr>
          <p:cNvPr id="7" name="Picture 6" descr="NutraMetrixBV_20140903_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3729" y="771720"/>
            <a:ext cx="7518400" cy="5638800"/>
          </a:xfrm>
          <a:prstGeom prst="rect">
            <a:avLst/>
          </a:prstGeom>
        </p:spPr>
      </p:pic>
      <p:pic>
        <p:nvPicPr>
          <p:cNvPr id="8" name="Picture 7" descr="NutraMetrixBV_20140903_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3729" y="744836"/>
            <a:ext cx="7518400" cy="5638800"/>
          </a:xfrm>
          <a:prstGeom prst="rect">
            <a:avLst/>
          </a:prstGeom>
        </p:spPr>
      </p:pic>
      <p:pic>
        <p:nvPicPr>
          <p:cNvPr id="14" name="Picture 13" descr="NutraMetrixBV_ReferOfTeach_Revised_LS4_6.png"/>
          <p:cNvPicPr>
            <a:picLocks/>
          </p:cNvPicPr>
          <p:nvPr/>
        </p:nvPicPr>
        <p:blipFill>
          <a:blip r:embed="rId8" cstate="email">
            <a:extLst>
              <a:ext uri="{28A0092B-C50C-407E-A947-70E740481C1C}">
                <a14:useLocalDpi xmlns:a14="http://schemas.microsoft.com/office/drawing/2010/main"/>
              </a:ext>
            </a:extLst>
          </a:blip>
          <a:stretch>
            <a:fillRect/>
          </a:stretch>
        </p:blipFill>
        <p:spPr>
          <a:xfrm>
            <a:off x="4793331" y="2240525"/>
            <a:ext cx="1789176" cy="182898"/>
          </a:xfrm>
          <a:prstGeom prst="rect">
            <a:avLst/>
          </a:prstGeom>
        </p:spPr>
      </p:pic>
      <p:pic>
        <p:nvPicPr>
          <p:cNvPr id="15" name="Picture 14" descr="NutraMetrixBV_ReferOfTeach_Revised_LS4_6.png"/>
          <p:cNvPicPr>
            <a:picLocks/>
          </p:cNvPicPr>
          <p:nvPr/>
        </p:nvPicPr>
        <p:blipFill>
          <a:blip r:embed="rId8" cstate="email">
            <a:extLst>
              <a:ext uri="{28A0092B-C50C-407E-A947-70E740481C1C}">
                <a14:useLocalDpi xmlns:a14="http://schemas.microsoft.com/office/drawing/2010/main"/>
              </a:ext>
            </a:extLst>
          </a:blip>
          <a:stretch>
            <a:fillRect/>
          </a:stretch>
        </p:blipFill>
        <p:spPr>
          <a:xfrm>
            <a:off x="4793331" y="2049462"/>
            <a:ext cx="1789176" cy="182898"/>
          </a:xfrm>
          <a:prstGeom prst="rect">
            <a:avLst/>
          </a:prstGeom>
        </p:spPr>
      </p:pic>
      <p:pic>
        <p:nvPicPr>
          <p:cNvPr id="16" name="Picture 15" descr="NutraMetrixBV_ReferOfTeach_Revised_LS4_6.png"/>
          <p:cNvPicPr>
            <a:picLocks/>
          </p:cNvPicPr>
          <p:nvPr/>
        </p:nvPicPr>
        <p:blipFill>
          <a:blip r:embed="rId8" cstate="email">
            <a:extLst>
              <a:ext uri="{28A0092B-C50C-407E-A947-70E740481C1C}">
                <a14:useLocalDpi xmlns:a14="http://schemas.microsoft.com/office/drawing/2010/main"/>
              </a:ext>
            </a:extLst>
          </a:blip>
          <a:stretch>
            <a:fillRect/>
          </a:stretch>
        </p:blipFill>
        <p:spPr>
          <a:xfrm>
            <a:off x="4793331" y="1852614"/>
            <a:ext cx="1789176" cy="182898"/>
          </a:xfrm>
          <a:prstGeom prst="rect">
            <a:avLst/>
          </a:prstGeom>
        </p:spPr>
      </p:pic>
      <p:pic>
        <p:nvPicPr>
          <p:cNvPr id="17" name="Picture 16" descr="NutraMetrixBV_ReferOfTeach_Revised_LS4_6.png"/>
          <p:cNvPicPr>
            <a:picLocks/>
          </p:cNvPicPr>
          <p:nvPr/>
        </p:nvPicPr>
        <p:blipFill>
          <a:blip r:embed="rId8" cstate="email">
            <a:extLst>
              <a:ext uri="{28A0092B-C50C-407E-A947-70E740481C1C}">
                <a14:useLocalDpi xmlns:a14="http://schemas.microsoft.com/office/drawing/2010/main"/>
              </a:ext>
            </a:extLst>
          </a:blip>
          <a:stretch>
            <a:fillRect/>
          </a:stretch>
        </p:blipFill>
        <p:spPr>
          <a:xfrm>
            <a:off x="4793331" y="1648617"/>
            <a:ext cx="1789176" cy="182898"/>
          </a:xfrm>
          <a:prstGeom prst="rect">
            <a:avLst/>
          </a:prstGeom>
        </p:spPr>
      </p:pic>
      <p:grpSp>
        <p:nvGrpSpPr>
          <p:cNvPr id="18" name="Group 17"/>
          <p:cNvGrpSpPr/>
          <p:nvPr/>
        </p:nvGrpSpPr>
        <p:grpSpPr>
          <a:xfrm>
            <a:off x="2307595" y="2138660"/>
            <a:ext cx="1645919" cy="1188720"/>
            <a:chOff x="1618191" y="1889760"/>
            <a:chExt cx="1911611" cy="1463040"/>
          </a:xfrm>
        </p:grpSpPr>
        <p:sp>
          <p:nvSpPr>
            <p:cNvPr id="19" name="Oval 18"/>
            <p:cNvSpPr/>
            <p:nvPr/>
          </p:nvSpPr>
          <p:spPr>
            <a:xfrm>
              <a:off x="1889760" y="1889760"/>
              <a:ext cx="1463040" cy="1463040"/>
            </a:xfrm>
            <a:prstGeom prst="ellipse">
              <a:avLst/>
            </a:prstGeom>
            <a:solidFill>
              <a:srgbClr val="003366"/>
            </a:solidFill>
            <a:ln w="28575">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0" name="TextBox 19"/>
            <p:cNvSpPr txBox="1"/>
            <p:nvPr/>
          </p:nvSpPr>
          <p:spPr>
            <a:xfrm>
              <a:off x="1618191" y="2264898"/>
              <a:ext cx="1911611" cy="643963"/>
            </a:xfrm>
            <a:prstGeom prst="rect">
              <a:avLst/>
            </a:prstGeom>
            <a:noFill/>
          </p:spPr>
          <p:txBody>
            <a:bodyPr wrap="square" rtlCol="0">
              <a:spAutoFit/>
            </a:bodyPr>
            <a:lstStyle/>
            <a:p>
              <a:pPr algn="ctr"/>
              <a:r>
                <a:rPr lang="en-US" b="1" dirty="0">
                  <a:solidFill>
                    <a:schemeClr val="bg1"/>
                  </a:solidFill>
                  <a:latin typeface="Trebuchet MS Bold" panose="020B0703020202020204" pitchFamily="34" charset="0"/>
                </a:rPr>
                <a:t>1,470€</a:t>
              </a:r>
              <a:endParaRPr lang="en-US" b="1" dirty="0" smtClean="0">
                <a:solidFill>
                  <a:schemeClr val="bg1"/>
                </a:solidFill>
                <a:latin typeface="Trebuchet MS Bold" panose="020B0703020202020204" pitchFamily="34" charset="0"/>
              </a:endParaRPr>
            </a:p>
            <a:p>
              <a:pPr algn="ctr"/>
              <a:r>
                <a:rPr lang="en-US" sz="1000" b="1" dirty="0" smtClean="0">
                  <a:solidFill>
                    <a:schemeClr val="bg1"/>
                  </a:solidFill>
                  <a:latin typeface="Trebuchet MS Bold" panose="020B0703020202020204" pitchFamily="34" charset="0"/>
                </a:rPr>
                <a:t>CADA SEMANA </a:t>
              </a:r>
              <a:endParaRPr lang="en-US" sz="2800" b="1" dirty="0">
                <a:solidFill>
                  <a:schemeClr val="bg1"/>
                </a:solidFill>
                <a:latin typeface="Trebuchet MS Bold" panose="020B0703020202020204" pitchFamily="34" charset="0"/>
              </a:endParaRPr>
            </a:p>
          </p:txBody>
        </p:sp>
      </p:grpSp>
      <p:grpSp>
        <p:nvGrpSpPr>
          <p:cNvPr id="21" name="Group 20"/>
          <p:cNvGrpSpPr/>
          <p:nvPr/>
        </p:nvGrpSpPr>
        <p:grpSpPr>
          <a:xfrm>
            <a:off x="7395284" y="2138660"/>
            <a:ext cx="1645919" cy="1188720"/>
            <a:chOff x="1618191" y="1889760"/>
            <a:chExt cx="1911611" cy="1463040"/>
          </a:xfrm>
        </p:grpSpPr>
        <p:sp>
          <p:nvSpPr>
            <p:cNvPr id="22" name="Oval 21"/>
            <p:cNvSpPr/>
            <p:nvPr/>
          </p:nvSpPr>
          <p:spPr>
            <a:xfrm>
              <a:off x="1889760" y="1889760"/>
              <a:ext cx="1463040" cy="1463040"/>
            </a:xfrm>
            <a:prstGeom prst="ellipse">
              <a:avLst/>
            </a:prstGeom>
            <a:solidFill>
              <a:srgbClr val="003366"/>
            </a:solidFill>
            <a:ln w="28575">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3" name="TextBox 22"/>
            <p:cNvSpPr txBox="1"/>
            <p:nvPr/>
          </p:nvSpPr>
          <p:spPr>
            <a:xfrm>
              <a:off x="1618191" y="2264898"/>
              <a:ext cx="1911611" cy="643963"/>
            </a:xfrm>
            <a:prstGeom prst="rect">
              <a:avLst/>
            </a:prstGeom>
            <a:noFill/>
          </p:spPr>
          <p:txBody>
            <a:bodyPr wrap="square" rtlCol="0">
              <a:spAutoFit/>
            </a:bodyPr>
            <a:lstStyle/>
            <a:p>
              <a:pPr algn="ctr"/>
              <a:r>
                <a:rPr lang="en-US" b="1" dirty="0">
                  <a:solidFill>
                    <a:schemeClr val="bg1"/>
                  </a:solidFill>
                  <a:latin typeface="Trebuchet MS Bold" panose="020B0703020202020204" pitchFamily="34" charset="0"/>
                </a:rPr>
                <a:t>1,470€</a:t>
              </a:r>
              <a:endParaRPr lang="en-US" b="1" dirty="0" smtClean="0">
                <a:solidFill>
                  <a:schemeClr val="bg1"/>
                </a:solidFill>
                <a:latin typeface="Trebuchet MS Bold" panose="020B0703020202020204" pitchFamily="34" charset="0"/>
              </a:endParaRPr>
            </a:p>
            <a:p>
              <a:pPr algn="ctr"/>
              <a:r>
                <a:rPr lang="en-US" sz="1000" b="1" dirty="0" smtClean="0">
                  <a:solidFill>
                    <a:schemeClr val="bg1"/>
                  </a:solidFill>
                  <a:latin typeface="Trebuchet MS Bold" panose="020B0703020202020204" pitchFamily="34" charset="0"/>
                </a:rPr>
                <a:t>CADA SEMANA </a:t>
              </a:r>
              <a:endParaRPr lang="en-US" sz="2800" b="1" dirty="0">
                <a:solidFill>
                  <a:schemeClr val="bg1"/>
                </a:solidFill>
                <a:latin typeface="Trebuchet MS Bold" panose="020B0703020202020204" pitchFamily="34" charset="0"/>
              </a:endParaRPr>
            </a:p>
          </p:txBody>
        </p:sp>
      </p:grpSp>
      <p:grpSp>
        <p:nvGrpSpPr>
          <p:cNvPr id="24" name="Group 23"/>
          <p:cNvGrpSpPr/>
          <p:nvPr/>
        </p:nvGrpSpPr>
        <p:grpSpPr>
          <a:xfrm>
            <a:off x="4508941" y="2054576"/>
            <a:ext cx="1911612" cy="1463040"/>
            <a:chOff x="1441188" y="1889760"/>
            <a:chExt cx="1911612" cy="1463040"/>
          </a:xfrm>
        </p:grpSpPr>
        <p:sp>
          <p:nvSpPr>
            <p:cNvPr id="25" name="Oval 24"/>
            <p:cNvSpPr/>
            <p:nvPr/>
          </p:nvSpPr>
          <p:spPr>
            <a:xfrm>
              <a:off x="1889760" y="1889760"/>
              <a:ext cx="1463040" cy="1463040"/>
            </a:xfrm>
            <a:prstGeom prst="ellipse">
              <a:avLst/>
            </a:prstGeom>
            <a:solidFill>
              <a:srgbClr val="003366"/>
            </a:solidFill>
            <a:ln w="28575">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6" name="TextBox 25"/>
            <p:cNvSpPr txBox="1"/>
            <p:nvPr/>
          </p:nvSpPr>
          <p:spPr>
            <a:xfrm>
              <a:off x="1441188" y="2108537"/>
              <a:ext cx="1911612" cy="1015663"/>
            </a:xfrm>
            <a:prstGeom prst="rect">
              <a:avLst/>
            </a:prstGeom>
            <a:noFill/>
          </p:spPr>
          <p:txBody>
            <a:bodyPr wrap="square" rtlCol="0">
              <a:spAutoFit/>
            </a:bodyPr>
            <a:lstStyle/>
            <a:p>
              <a:pPr algn="r"/>
              <a:r>
                <a:rPr lang="en-US" b="1" dirty="0">
                  <a:solidFill>
                    <a:schemeClr val="bg1"/>
                  </a:solidFill>
                  <a:latin typeface="Trebuchet MS Bold" panose="020B0703020202020204" pitchFamily="34" charset="0"/>
                </a:rPr>
                <a:t>1,050€</a:t>
              </a:r>
              <a:endParaRPr lang="en-US" b="1" dirty="0" smtClean="0">
                <a:solidFill>
                  <a:schemeClr val="bg1"/>
                </a:solidFill>
                <a:latin typeface="Trebuchet MS Bold" panose="020B0703020202020204" pitchFamily="34" charset="0"/>
              </a:endParaRPr>
            </a:p>
            <a:p>
              <a:pPr algn="r"/>
              <a:r>
                <a:rPr lang="en-US" sz="900" b="1" u="sng" dirty="0" smtClean="0">
                  <a:solidFill>
                    <a:schemeClr val="bg1"/>
                  </a:solidFill>
                  <a:latin typeface="Trebuchet MS Bold" panose="020B0703020202020204" pitchFamily="34" charset="0"/>
                </a:rPr>
                <a:t>BONIFICACIÓN</a:t>
              </a:r>
              <a:r>
                <a:rPr lang="en-US" sz="1400" b="1" u="sng" dirty="0" smtClean="0">
                  <a:solidFill>
                    <a:schemeClr val="bg1"/>
                  </a:solidFill>
                  <a:latin typeface="Trebuchet MS Bold" panose="020B0703020202020204" pitchFamily="34" charset="0"/>
                </a:rPr>
                <a:t> </a:t>
              </a:r>
              <a:r>
                <a:rPr lang="en-US" b="1" u="sng" dirty="0">
                  <a:solidFill>
                    <a:schemeClr val="bg1"/>
                  </a:solidFill>
                  <a:latin typeface="Trebuchet MS Bold" panose="020B0703020202020204" pitchFamily="34" charset="0"/>
                </a:rPr>
                <a:t>420€</a:t>
              </a:r>
            </a:p>
            <a:p>
              <a:pPr algn="r"/>
              <a:r>
                <a:rPr lang="en-US" sz="2400" b="1" dirty="0">
                  <a:solidFill>
                    <a:schemeClr val="bg1"/>
                  </a:solidFill>
                  <a:latin typeface="Trebuchet MS Bold" panose="020B0703020202020204" pitchFamily="34" charset="0"/>
                </a:rPr>
                <a:t>1,470€</a:t>
              </a:r>
            </a:p>
          </p:txBody>
        </p:sp>
      </p:grpSp>
      <p:sp>
        <p:nvSpPr>
          <p:cNvPr id="27" name="Title 2"/>
          <p:cNvSpPr txBox="1">
            <a:spLocks/>
          </p:cNvSpPr>
          <p:nvPr/>
        </p:nvSpPr>
        <p:spPr>
          <a:xfrm>
            <a:off x="1041399" y="5240636"/>
            <a:ext cx="9144000" cy="1143000"/>
          </a:xfrm>
          <a:prstGeom prst="rect">
            <a:avLst/>
          </a:prstGeom>
        </p:spPr>
        <p:txBody>
          <a:bodyPr rtlCol="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a:lnSpc>
                <a:spcPct val="90000"/>
              </a:lnSpc>
            </a:pPr>
            <a:r>
              <a:rPr lang="es-ES_tradnl" sz="2800" dirty="0">
                <a:solidFill>
                  <a:srgbClr val="C00000"/>
                </a:solidFill>
                <a:effectLst/>
                <a:latin typeface="Trebuchet MS"/>
                <a:cs typeface="Futura Book"/>
              </a:rPr>
              <a:t>Beneficios anuales </a:t>
            </a:r>
          </a:p>
          <a:p>
            <a:pPr algn="ctr">
              <a:lnSpc>
                <a:spcPct val="90000"/>
              </a:lnSpc>
            </a:pPr>
            <a:r>
              <a:rPr lang="es-ES_tradnl" sz="2800" dirty="0">
                <a:solidFill>
                  <a:srgbClr val="C00000"/>
                </a:solidFill>
                <a:effectLst/>
                <a:latin typeface="Trebuchet MS"/>
                <a:cs typeface="Futura Book"/>
              </a:rPr>
              <a:t>de </a:t>
            </a:r>
            <a:r>
              <a:rPr lang="en-US" sz="2800" dirty="0">
                <a:solidFill>
                  <a:srgbClr val="C00000"/>
                </a:solidFill>
                <a:effectLst/>
                <a:latin typeface="Trebuchet MS"/>
                <a:cs typeface="Futura Book"/>
              </a:rPr>
              <a:t>229,320€</a:t>
            </a:r>
            <a:endParaRPr lang="en-US" sz="2800" dirty="0">
              <a:solidFill>
                <a:srgbClr val="C00000"/>
              </a:solidFill>
              <a:effectLst/>
              <a:latin typeface="Trebuchet MS" panose="020B0603020202020204" pitchFamily="34" charset="0"/>
              <a:cs typeface="Futura Book"/>
            </a:endParaRPr>
          </a:p>
        </p:txBody>
      </p:sp>
      <p:sp>
        <p:nvSpPr>
          <p:cNvPr id="28" name="Title 2"/>
          <p:cNvSpPr txBox="1">
            <a:spLocks/>
          </p:cNvSpPr>
          <p:nvPr/>
        </p:nvSpPr>
        <p:spPr>
          <a:xfrm>
            <a:off x="0" y="0"/>
            <a:ext cx="9067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800" b="1" dirty="0" err="1">
                <a:solidFill>
                  <a:schemeClr val="tx2"/>
                </a:solidFill>
                <a:latin typeface="Trebuchet MS"/>
                <a:cs typeface="Futura Book"/>
              </a:rPr>
              <a:t>Opción</a:t>
            </a:r>
            <a:r>
              <a:rPr lang="en-US" sz="2800" b="1" dirty="0">
                <a:solidFill>
                  <a:schemeClr val="tx2"/>
                </a:solidFill>
                <a:latin typeface="Trebuchet MS"/>
                <a:cs typeface="Futura Book"/>
              </a:rPr>
              <a:t> 2: </a:t>
            </a:r>
            <a:r>
              <a:rPr lang="en-US" sz="2800" b="1" dirty="0" err="1" smtClean="0">
                <a:solidFill>
                  <a:schemeClr val="tx2"/>
                </a:solidFill>
                <a:latin typeface="Trebuchet MS"/>
                <a:cs typeface="Futura Book"/>
              </a:rPr>
              <a:t>Programa</a:t>
            </a:r>
            <a:r>
              <a:rPr lang="en-US" sz="2800" b="1" dirty="0" smtClean="0">
                <a:solidFill>
                  <a:schemeClr val="tx2"/>
                </a:solidFill>
                <a:latin typeface="Trebuchet MS"/>
                <a:cs typeface="Futura Book"/>
              </a:rPr>
              <a:t> HP de Propietario de </a:t>
            </a:r>
            <a:r>
              <a:rPr lang="en-US" sz="2800" b="1" dirty="0" err="1" smtClean="0">
                <a:solidFill>
                  <a:schemeClr val="tx2"/>
                </a:solidFill>
                <a:latin typeface="Trebuchet MS"/>
                <a:cs typeface="Futura Book"/>
              </a:rPr>
              <a:t>Unfranchise</a:t>
            </a:r>
            <a:r>
              <a:rPr lang="en-US" sz="2800" b="1" dirty="0" smtClean="0">
                <a:solidFill>
                  <a:schemeClr val="tx2"/>
                </a:solidFill>
                <a:latin typeface="Trebuchet MS"/>
                <a:cs typeface="Futura Book"/>
              </a:rPr>
              <a:t>® </a:t>
            </a:r>
            <a:r>
              <a:rPr lang="en-US" sz="2800" b="1" strike="sngStrike" dirty="0" smtClean="0">
                <a:solidFill>
                  <a:schemeClr val="tx2"/>
                </a:solidFill>
                <a:latin typeface="Trebuchet MS"/>
                <a:cs typeface="Futura Book"/>
              </a:rPr>
              <a:t> </a:t>
            </a:r>
            <a:r>
              <a:rPr lang="en-US" sz="2800" b="1" dirty="0" err="1" smtClean="0">
                <a:solidFill>
                  <a:schemeClr val="tx2"/>
                </a:solidFill>
                <a:latin typeface="Trebuchet MS"/>
                <a:cs typeface="Futura Book"/>
              </a:rPr>
              <a:t>aprovechamiento</a:t>
            </a:r>
            <a:r>
              <a:rPr lang="en-US" sz="2800" b="1" dirty="0" smtClean="0">
                <a:solidFill>
                  <a:schemeClr val="tx2"/>
                </a:solidFill>
                <a:latin typeface="Trebuchet MS"/>
                <a:cs typeface="Futura Book"/>
              </a:rPr>
              <a:t> </a:t>
            </a:r>
            <a:r>
              <a:rPr lang="en-US" sz="2800" b="1" dirty="0">
                <a:solidFill>
                  <a:schemeClr val="tx2"/>
                </a:solidFill>
                <a:latin typeface="Trebuchet MS"/>
                <a:cs typeface="Futura Book"/>
              </a:rPr>
              <a:t>de </a:t>
            </a:r>
            <a:r>
              <a:rPr lang="en-US" sz="2800" b="1" dirty="0" err="1">
                <a:solidFill>
                  <a:schemeClr val="tx2"/>
                </a:solidFill>
                <a:latin typeface="Trebuchet MS"/>
                <a:cs typeface="Futura Book"/>
              </a:rPr>
              <a:t>centros</a:t>
            </a:r>
            <a:r>
              <a:rPr lang="en-US" sz="2800" b="1" dirty="0">
                <a:solidFill>
                  <a:schemeClr val="tx2"/>
                </a:solidFill>
                <a:latin typeface="Trebuchet MS"/>
                <a:cs typeface="Futura Book"/>
              </a:rPr>
              <a:t> de </a:t>
            </a:r>
            <a:r>
              <a:rPr lang="en-US" sz="2800" b="1" dirty="0" err="1">
                <a:solidFill>
                  <a:schemeClr val="tx2"/>
                </a:solidFill>
                <a:latin typeface="Trebuchet MS"/>
                <a:cs typeface="Futura Book"/>
              </a:rPr>
              <a:t>negocios</a:t>
            </a:r>
            <a:r>
              <a:rPr lang="en-US" sz="2800" b="1" dirty="0">
                <a:solidFill>
                  <a:schemeClr val="tx2"/>
                </a:solidFill>
                <a:latin typeface="Trebuchet MS"/>
                <a:cs typeface="Futura Book"/>
              </a:rPr>
              <a:t> </a:t>
            </a:r>
            <a:r>
              <a:rPr lang="en-US" sz="2800" b="1" dirty="0" err="1">
                <a:solidFill>
                  <a:schemeClr val="tx2"/>
                </a:solidFill>
                <a:latin typeface="Trebuchet MS"/>
                <a:cs typeface="Futura Book"/>
              </a:rPr>
              <a:t>adicionales</a:t>
            </a:r>
            <a:endParaRPr lang="en-US" sz="2800" dirty="0">
              <a:solidFill>
                <a:schemeClr val="tx2"/>
              </a:solidFill>
              <a:latin typeface="Trebuchet MS" panose="020B0603020202020204" pitchFamily="34" charset="0"/>
              <a:cs typeface="Futura Book"/>
            </a:endParaRPr>
          </a:p>
        </p:txBody>
      </p:sp>
      <p:sp>
        <p:nvSpPr>
          <p:cNvPr id="29" name="TextBox 28"/>
          <p:cNvSpPr txBox="1"/>
          <p:nvPr/>
        </p:nvSpPr>
        <p:spPr>
          <a:xfrm>
            <a:off x="0" y="2514600"/>
            <a:ext cx="2458990" cy="1449628"/>
          </a:xfrm>
          <a:prstGeom prst="rect">
            <a:avLst/>
          </a:prstGeom>
          <a:noFill/>
        </p:spPr>
        <p:txBody>
          <a:bodyPr wrap="square" rtlCol="0">
            <a:spAutoFit/>
          </a:bodyPr>
          <a:lstStyle/>
          <a:p>
            <a:pPr marL="342900" indent="-342900">
              <a:lnSpc>
                <a:spcPct val="90000"/>
              </a:lnSpc>
              <a:buFont typeface="Arial" pitchFamily="34" charset="0"/>
              <a:buChar char="•"/>
            </a:pPr>
            <a:r>
              <a:rPr lang="es-ES_tradnl" sz="1400" dirty="0">
                <a:solidFill>
                  <a:schemeClr val="accent1"/>
                </a:solidFill>
                <a:latin typeface="Trebuchet MS"/>
                <a:cs typeface="Futura Book"/>
              </a:rPr>
              <a:t>Puede desarrollar nuevos negocios mediante </a:t>
            </a:r>
            <a:r>
              <a:rPr lang="es-ES_tradnl" sz="1400" dirty="0" smtClean="0">
                <a:solidFill>
                  <a:schemeClr val="accent1"/>
                </a:solidFill>
                <a:latin typeface="Trebuchet MS"/>
                <a:cs typeface="Futura Book"/>
              </a:rPr>
              <a:t>la incorporación de </a:t>
            </a:r>
            <a:r>
              <a:rPr lang="es-ES_tradnl" sz="1400" strike="sngStrike" dirty="0" smtClean="0">
                <a:solidFill>
                  <a:schemeClr val="accent1"/>
                </a:solidFill>
                <a:latin typeface="Trebuchet MS"/>
                <a:cs typeface="Futura Book"/>
              </a:rPr>
              <a:t>los</a:t>
            </a:r>
            <a:r>
              <a:rPr lang="es-ES_tradnl" sz="1400" dirty="0" smtClean="0">
                <a:solidFill>
                  <a:schemeClr val="accent1"/>
                </a:solidFill>
                <a:latin typeface="Trebuchet MS"/>
                <a:cs typeface="Futura Book"/>
              </a:rPr>
              <a:t> </a:t>
            </a:r>
            <a:r>
              <a:rPr lang="es-ES_tradnl" sz="1400" dirty="0">
                <a:solidFill>
                  <a:schemeClr val="accent1"/>
                </a:solidFill>
                <a:latin typeface="Trebuchet MS"/>
                <a:cs typeface="Futura Book"/>
              </a:rPr>
              <a:t>P</a:t>
            </a:r>
            <a:r>
              <a:rPr lang="es-ES_tradnl" sz="1400" dirty="0" smtClean="0">
                <a:solidFill>
                  <a:schemeClr val="accent1"/>
                </a:solidFill>
                <a:latin typeface="Trebuchet MS"/>
                <a:cs typeface="Futura Book"/>
              </a:rPr>
              <a:t>ropietarios </a:t>
            </a:r>
            <a:r>
              <a:rPr lang="es-ES_tradnl" sz="1400" dirty="0">
                <a:solidFill>
                  <a:schemeClr val="accent1"/>
                </a:solidFill>
                <a:latin typeface="Trebuchet MS"/>
                <a:cs typeface="Futura Book"/>
              </a:rPr>
              <a:t>de UnFranchise adicionales </a:t>
            </a:r>
            <a:r>
              <a:rPr lang="es-ES_tradnl" sz="1400" dirty="0" smtClean="0">
                <a:solidFill>
                  <a:schemeClr val="accent1"/>
                </a:solidFill>
                <a:latin typeface="Trebuchet MS"/>
                <a:cs typeface="Futura Book"/>
              </a:rPr>
              <a:t>en Market </a:t>
            </a:r>
            <a:r>
              <a:rPr lang="es-ES_tradnl" sz="1400" dirty="0">
                <a:solidFill>
                  <a:schemeClr val="accent1"/>
                </a:solidFill>
                <a:latin typeface="Trebuchet MS"/>
                <a:cs typeface="Futura Book"/>
              </a:rPr>
              <a:t>España</a:t>
            </a:r>
            <a:r>
              <a:rPr lang="es-ES_tradnl" sz="1400" baseline="30000" dirty="0">
                <a:solidFill>
                  <a:schemeClr val="accent1"/>
                </a:solidFill>
                <a:latin typeface="Trebuchet MS"/>
                <a:cs typeface="Futura Book"/>
              </a:rPr>
              <a:t>®</a:t>
            </a:r>
            <a:r>
              <a:rPr lang="es-ES_tradnl" sz="1400" dirty="0">
                <a:solidFill>
                  <a:schemeClr val="accent1"/>
                </a:solidFill>
                <a:latin typeface="Trebuchet MS"/>
                <a:cs typeface="Futura Book"/>
              </a:rPr>
              <a:t>.</a:t>
            </a:r>
            <a:endParaRPr lang="es-ES_tradnl" sz="1400" dirty="0">
              <a:solidFill>
                <a:schemeClr val="accent1"/>
              </a:solidFill>
              <a:latin typeface="Trebuchet MS" panose="020B0603020202020204" pitchFamily="34" charset="0"/>
              <a:cs typeface="Futura Book"/>
            </a:endParaRPr>
          </a:p>
        </p:txBody>
      </p:sp>
      <p:sp>
        <p:nvSpPr>
          <p:cNvPr id="30" name="TextBox 29"/>
          <p:cNvSpPr txBox="1"/>
          <p:nvPr/>
        </p:nvSpPr>
        <p:spPr>
          <a:xfrm>
            <a:off x="0" y="3962400"/>
            <a:ext cx="2209800" cy="2228815"/>
          </a:xfrm>
          <a:prstGeom prst="rect">
            <a:avLst/>
          </a:prstGeom>
          <a:noFill/>
        </p:spPr>
        <p:txBody>
          <a:bodyPr wrap="square" rtlCol="0">
            <a:spAutoFit/>
          </a:bodyPr>
          <a:lstStyle/>
          <a:p>
            <a:pPr marL="342900" indent="-342900">
              <a:lnSpc>
                <a:spcPct val="90000"/>
              </a:lnSpc>
              <a:buFont typeface="Arial" pitchFamily="34" charset="0"/>
              <a:buChar char="•"/>
            </a:pPr>
            <a:r>
              <a:rPr lang="es-ES_tradnl" sz="1400" dirty="0">
                <a:solidFill>
                  <a:schemeClr val="accent1"/>
                </a:solidFill>
                <a:latin typeface="Trebuchet MS"/>
                <a:cs typeface="Futura Book"/>
              </a:rPr>
              <a:t>Puede obtener centros de desarrollo de negocios adicionales mediante el reingreso. Consulte el plan de compensación completo para obtener más información.</a:t>
            </a:r>
            <a:endParaRPr lang="es-ES_tradnl" sz="1400" dirty="0">
              <a:solidFill>
                <a:schemeClr val="accent1"/>
              </a:solidFill>
              <a:latin typeface="Trebuchet MS" panose="020B0603020202020204" pitchFamily="34" charset="0"/>
              <a:cs typeface="Futura Book"/>
            </a:endParaRPr>
          </a:p>
        </p:txBody>
      </p:sp>
      <p:sp>
        <p:nvSpPr>
          <p:cNvPr id="31" name="TextBox 30"/>
          <p:cNvSpPr txBox="1"/>
          <p:nvPr/>
        </p:nvSpPr>
        <p:spPr>
          <a:xfrm>
            <a:off x="0" y="1407681"/>
            <a:ext cx="2427452" cy="1061829"/>
          </a:xfrm>
          <a:prstGeom prst="rect">
            <a:avLst/>
          </a:prstGeom>
          <a:noFill/>
        </p:spPr>
        <p:txBody>
          <a:bodyPr wrap="square" rtlCol="0">
            <a:spAutoFit/>
          </a:bodyPr>
          <a:lstStyle/>
          <a:p>
            <a:pPr marL="342900" indent="-342900">
              <a:lnSpc>
                <a:spcPct val="90000"/>
              </a:lnSpc>
              <a:buFont typeface="Arial" pitchFamily="34" charset="0"/>
              <a:buChar char="•"/>
            </a:pPr>
            <a:r>
              <a:rPr lang="es-ES_tradnl" sz="1400" dirty="0">
                <a:solidFill>
                  <a:schemeClr val="accent1"/>
                </a:solidFill>
                <a:latin typeface="Trebuchet MS"/>
                <a:cs typeface="Futura Book"/>
              </a:rPr>
              <a:t>Puede incrementar </a:t>
            </a:r>
            <a:br>
              <a:rPr lang="es-ES_tradnl" sz="1400" dirty="0">
                <a:solidFill>
                  <a:schemeClr val="accent1"/>
                </a:solidFill>
                <a:latin typeface="Trebuchet MS"/>
                <a:cs typeface="Futura Book"/>
              </a:rPr>
            </a:br>
            <a:r>
              <a:rPr lang="es-ES_tradnl" sz="1400" dirty="0">
                <a:solidFill>
                  <a:schemeClr val="accent1"/>
                </a:solidFill>
                <a:latin typeface="Trebuchet MS"/>
                <a:cs typeface="Futura Book"/>
              </a:rPr>
              <a:t>sus ingresos mediante </a:t>
            </a:r>
            <a:r>
              <a:rPr lang="es-ES_tradnl" sz="1400" dirty="0" smtClean="0">
                <a:solidFill>
                  <a:schemeClr val="accent1"/>
                </a:solidFill>
                <a:latin typeface="Trebuchet MS"/>
                <a:cs typeface="Futura Book"/>
              </a:rPr>
              <a:t>la activación de </a:t>
            </a:r>
            <a:r>
              <a:rPr lang="es-ES_tradnl" sz="1400" dirty="0">
                <a:solidFill>
                  <a:schemeClr val="accent1"/>
                </a:solidFill>
                <a:latin typeface="Trebuchet MS"/>
                <a:cs typeface="Futura Book"/>
              </a:rPr>
              <a:t>C</a:t>
            </a:r>
            <a:r>
              <a:rPr lang="es-ES_tradnl" sz="1400" dirty="0" smtClean="0">
                <a:solidFill>
                  <a:schemeClr val="accent1"/>
                </a:solidFill>
                <a:latin typeface="Trebuchet MS"/>
                <a:cs typeface="Futura Book"/>
              </a:rPr>
              <a:t>entros </a:t>
            </a:r>
            <a:r>
              <a:rPr lang="es-ES_tradnl" sz="1400" dirty="0">
                <a:solidFill>
                  <a:schemeClr val="accent1"/>
                </a:solidFill>
                <a:latin typeface="Trebuchet MS"/>
                <a:cs typeface="Futura Book"/>
              </a:rPr>
              <a:t>de </a:t>
            </a:r>
            <a:r>
              <a:rPr lang="es-ES_tradnl" sz="1400" dirty="0" smtClean="0">
                <a:solidFill>
                  <a:schemeClr val="accent1"/>
                </a:solidFill>
                <a:latin typeface="Trebuchet MS"/>
                <a:cs typeface="Futura Book"/>
              </a:rPr>
              <a:t>Desarrollo </a:t>
            </a:r>
            <a:r>
              <a:rPr lang="es-ES_tradnl" sz="1400" dirty="0">
                <a:solidFill>
                  <a:schemeClr val="accent1"/>
                </a:solidFill>
                <a:latin typeface="Trebuchet MS"/>
                <a:cs typeface="Futura Book"/>
              </a:rPr>
              <a:t>de </a:t>
            </a:r>
            <a:r>
              <a:rPr lang="es-ES_tradnl" sz="1400" dirty="0" smtClean="0">
                <a:solidFill>
                  <a:schemeClr val="accent1"/>
                </a:solidFill>
                <a:latin typeface="Trebuchet MS"/>
                <a:cs typeface="Futura Book"/>
              </a:rPr>
              <a:t>Negocio adicionales</a:t>
            </a:r>
            <a:r>
              <a:rPr lang="es-ES_tradnl" sz="1400" dirty="0">
                <a:solidFill>
                  <a:schemeClr val="accent1"/>
                </a:solidFill>
                <a:latin typeface="Trebuchet MS"/>
                <a:cs typeface="Futura Book"/>
              </a:rPr>
              <a:t>.</a:t>
            </a:r>
          </a:p>
        </p:txBody>
      </p:sp>
      <p:sp>
        <p:nvSpPr>
          <p:cNvPr id="32" name="Rectangle 31"/>
          <p:cNvSpPr/>
          <p:nvPr/>
        </p:nvSpPr>
        <p:spPr>
          <a:xfrm>
            <a:off x="0" y="6247734"/>
            <a:ext cx="9144000" cy="535531"/>
          </a:xfrm>
          <a:prstGeom prst="rect">
            <a:avLst/>
          </a:prstGeom>
        </p:spPr>
        <p:txBody>
          <a:bodyPr wrap="square">
            <a:spAutoFit/>
          </a:bodyPr>
          <a:lstStyle/>
          <a:p>
            <a:pPr algn="ctr">
              <a:lnSpc>
                <a:spcPct val="90000"/>
              </a:lnSpc>
            </a:pPr>
            <a:r>
              <a:rPr lang="es-ES_tradnl" sz="1600" dirty="0">
                <a:solidFill>
                  <a:srgbClr val="39639D"/>
                </a:solidFill>
                <a:latin typeface="Trebuchet MS"/>
                <a:cs typeface="Futura Book"/>
              </a:rPr>
              <a:t>La compensación por BV se comparte en un 100 % de acuerdo con el plan </a:t>
            </a:r>
            <a:br>
              <a:rPr lang="es-ES_tradnl" sz="1600" dirty="0">
                <a:solidFill>
                  <a:srgbClr val="39639D"/>
                </a:solidFill>
                <a:latin typeface="Trebuchet MS"/>
                <a:cs typeface="Futura Book"/>
              </a:rPr>
            </a:br>
            <a:r>
              <a:rPr lang="es-ES_tradnl" sz="1600" dirty="0">
                <a:solidFill>
                  <a:srgbClr val="39639D"/>
                </a:solidFill>
                <a:latin typeface="Trebuchet MS"/>
                <a:cs typeface="Futura Book"/>
              </a:rPr>
              <a:t>de compensación.</a:t>
            </a:r>
          </a:p>
        </p:txBody>
      </p:sp>
      <p:sp>
        <p:nvSpPr>
          <p:cNvPr id="33" name="TextBox 32"/>
          <p:cNvSpPr txBox="1"/>
          <p:nvPr/>
        </p:nvSpPr>
        <p:spPr>
          <a:xfrm>
            <a:off x="3708399" y="4696175"/>
            <a:ext cx="3733800" cy="461665"/>
          </a:xfrm>
          <a:prstGeom prst="rect">
            <a:avLst/>
          </a:prstGeom>
          <a:noFill/>
        </p:spPr>
        <p:txBody>
          <a:bodyPr wrap="square" rtlCol="0">
            <a:spAutoFit/>
          </a:bodyPr>
          <a:lstStyle/>
          <a:p>
            <a:pPr algn="ctr"/>
            <a:r>
              <a:rPr lang="es-ES_tradnl" sz="1200" dirty="0">
                <a:latin typeface="Trebuchet MS"/>
              </a:rPr>
              <a:t>Nota: ahora puede </a:t>
            </a:r>
            <a:r>
              <a:rPr lang="es-ES_tradnl" sz="1200" dirty="0" smtClean="0">
                <a:latin typeface="Trebuchet MS"/>
              </a:rPr>
              <a:t>colocar sus Volúmenes </a:t>
            </a:r>
            <a:r>
              <a:rPr lang="es-ES_tradnl" sz="1200" dirty="0">
                <a:latin typeface="Trebuchet MS"/>
              </a:rPr>
              <a:t>de N</a:t>
            </a:r>
            <a:r>
              <a:rPr lang="es-ES_tradnl" sz="1200" dirty="0" smtClean="0">
                <a:latin typeface="Trebuchet MS"/>
              </a:rPr>
              <a:t>egocio </a:t>
            </a:r>
            <a:r>
              <a:rPr lang="es-ES_tradnl" sz="1200" dirty="0">
                <a:latin typeface="Trebuchet MS"/>
              </a:rPr>
              <a:t>en </a:t>
            </a:r>
            <a:r>
              <a:rPr lang="es-ES_tradnl" sz="1200" dirty="0" smtClean="0">
                <a:latin typeface="Trebuchet MS"/>
              </a:rPr>
              <a:t>las cuentas </a:t>
            </a:r>
            <a:r>
              <a:rPr lang="es-ES_tradnl" sz="1200" dirty="0">
                <a:latin typeface="Trebuchet MS"/>
              </a:rPr>
              <a:t>que usted organice.</a:t>
            </a:r>
            <a:endParaRPr lang="es-ES_tradnl" sz="1200" dirty="0">
              <a:latin typeface="Trebuchet MS" panose="020B0603020202020204" pitchFamily="34" charset="0"/>
            </a:endParaRPr>
          </a:p>
        </p:txBody>
      </p:sp>
    </p:spTree>
    <p:extLst>
      <p:ext uri="{BB962C8B-B14F-4D97-AF65-F5344CB8AC3E}">
        <p14:creationId xmlns:p14="http://schemas.microsoft.com/office/powerpoint/2010/main" val="19169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1000"/>
                                        <p:tgtEl>
                                          <p:spTgt spid="8"/>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par>
                          <p:cTn id="50" fill="hold">
                            <p:stCondLst>
                              <p:cond delay="1500"/>
                            </p:stCondLst>
                            <p:childTnLst>
                              <p:par>
                                <p:cTn id="51" presetID="22" presetClass="entr" presetSubtype="4"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_tradnl" smtClean="0">
                <a:solidFill>
                  <a:srgbClr val="39639D"/>
                </a:solidFill>
                <a:latin typeface="Trebuchet MS"/>
                <a:cs typeface="Futura Book"/>
              </a:rPr>
              <a:t>Próximos pasos</a:t>
            </a:r>
            <a:endParaRPr lang="es-ES_tradnl">
              <a:solidFill>
                <a:srgbClr val="39639D"/>
              </a:solidFill>
              <a:effectLst/>
              <a:latin typeface="Trebuchet MS" panose="020B0603020202020204" pitchFamily="34" charset="0"/>
              <a:cs typeface="Futura Book"/>
            </a:endParaRPr>
          </a:p>
        </p:txBody>
      </p:sp>
      <p:sp>
        <p:nvSpPr>
          <p:cNvPr id="2" name="Content Placeholder 1"/>
          <p:cNvSpPr>
            <a:spLocks noGrp="1"/>
          </p:cNvSpPr>
          <p:nvPr>
            <p:ph idx="1"/>
          </p:nvPr>
        </p:nvSpPr>
        <p:spPr>
          <a:xfrm>
            <a:off x="228600" y="1524000"/>
            <a:ext cx="8610600" cy="4953000"/>
          </a:xfrm>
        </p:spPr>
        <p:txBody>
          <a:bodyPr>
            <a:normAutofit fontScale="85000" lnSpcReduction="10000"/>
          </a:bodyPr>
          <a:lstStyle/>
          <a:p>
            <a:r>
              <a:rPr lang="es-ES_tradnl" sz="2400" dirty="0" smtClean="0">
                <a:latin typeface="Trebuchet MS"/>
              </a:rPr>
              <a:t>Obtenga respuestas a sus preguntas y establecer la siguiente cita.</a:t>
            </a:r>
          </a:p>
          <a:p>
            <a:pPr marL="0" indent="0">
              <a:buNone/>
            </a:pPr>
            <a:endParaRPr lang="es-ES_tradnl" sz="2400" dirty="0" smtClean="0">
              <a:latin typeface="Trebuchet MS" panose="020B0603020202020204" pitchFamily="34" charset="0"/>
            </a:endParaRPr>
          </a:p>
          <a:p>
            <a:r>
              <a:rPr lang="es-ES_tradnl" sz="2400" dirty="0" smtClean="0">
                <a:latin typeface="Trebuchet MS"/>
              </a:rPr>
              <a:t>Determinar la declaración de su visión y cumplir los objetivos. </a:t>
            </a:r>
          </a:p>
          <a:p>
            <a:pPr marL="0" indent="0">
              <a:buNone/>
            </a:pPr>
            <a:endParaRPr lang="es-ES_tradnl" sz="2400" dirty="0" smtClean="0">
              <a:latin typeface="Trebuchet MS"/>
            </a:endParaRPr>
          </a:p>
          <a:p>
            <a:r>
              <a:rPr lang="es-ES_tradnl" sz="2400" dirty="0" smtClean="0">
                <a:latin typeface="Trebuchet MS"/>
              </a:rPr>
              <a:t>Revisar un plan recomendado en la acción y ejecución</a:t>
            </a:r>
          </a:p>
          <a:p>
            <a:pPr marL="0" indent="0">
              <a:buNone/>
            </a:pPr>
            <a:endParaRPr lang="es-ES_tradnl" sz="2400" dirty="0" smtClean="0">
              <a:latin typeface="Trebuchet MS"/>
            </a:endParaRPr>
          </a:p>
          <a:p>
            <a:r>
              <a:rPr lang="es-ES_tradnl" sz="2400" dirty="0" smtClean="0">
                <a:latin typeface="Trebuchet MS"/>
              </a:rPr>
              <a:t>Registre su cuenta</a:t>
            </a:r>
          </a:p>
          <a:p>
            <a:pPr marL="0" indent="0">
              <a:buNone/>
            </a:pPr>
            <a:endParaRPr lang="es-ES_tradnl" sz="2400" dirty="0" smtClean="0">
              <a:latin typeface="Trebuchet MS"/>
            </a:endParaRPr>
          </a:p>
          <a:p>
            <a:r>
              <a:rPr lang="es-ES_tradnl" sz="2400" dirty="0" smtClean="0">
                <a:latin typeface="Trebuchet MS"/>
              </a:rPr>
              <a:t>Establecer la fecha de implementación</a:t>
            </a:r>
          </a:p>
          <a:p>
            <a:pPr marL="0" indent="0">
              <a:buNone/>
            </a:pPr>
            <a:endParaRPr lang="es-ES_tradnl" sz="2400" dirty="0" smtClean="0">
              <a:latin typeface="Trebuchet MS"/>
            </a:endParaRPr>
          </a:p>
          <a:p>
            <a:r>
              <a:rPr lang="es-ES_tradnl" sz="2400" dirty="0" smtClean="0">
                <a:latin typeface="Trebuchet MS"/>
              </a:rPr>
              <a:t>Por el momento, todos los Profesionales </a:t>
            </a:r>
            <a:r>
              <a:rPr lang="es-ES_tradnl" sz="2400" dirty="0">
                <a:latin typeface="Trebuchet MS"/>
              </a:rPr>
              <a:t>S</a:t>
            </a:r>
            <a:r>
              <a:rPr lang="es-ES_tradnl" sz="2400" dirty="0" smtClean="0">
                <a:latin typeface="Trebuchet MS"/>
              </a:rPr>
              <a:t>anitarios de España puede optar a convertirse en Profesionales </a:t>
            </a:r>
            <a:r>
              <a:rPr lang="es-ES_tradnl" sz="2400" dirty="0">
                <a:latin typeface="Trebuchet MS"/>
              </a:rPr>
              <a:t>S</a:t>
            </a:r>
            <a:r>
              <a:rPr lang="es-ES_tradnl" sz="2400" dirty="0" smtClean="0">
                <a:latin typeface="Trebuchet MS"/>
              </a:rPr>
              <a:t>anitarios en el sistema.</a:t>
            </a:r>
            <a:endParaRPr lang="es-ES_tradnl" sz="2400" dirty="0" smtClean="0">
              <a:latin typeface="Trebuchet MS" panose="020B0603020202020204" pitchFamily="34" charset="0"/>
            </a:endParaRPr>
          </a:p>
          <a:p>
            <a:endParaRPr lang="es-ES_tradnl" sz="2400" dirty="0" smtClean="0">
              <a:latin typeface="Trebuchet MS" panose="020B0603020202020204" pitchFamily="34" charset="0"/>
            </a:endParaRPr>
          </a:p>
          <a:p>
            <a:r>
              <a:rPr lang="es-ES_tradnl" sz="2400" dirty="0" smtClean="0">
                <a:latin typeface="Trebuchet MS"/>
              </a:rPr>
              <a:t>Estamos comprometidos con su éxito y esperamos ver crecer su negocio con rapidez.</a:t>
            </a:r>
            <a:endParaRPr lang="es-ES_tradnl" dirty="0" smtClean="0">
              <a:latin typeface="Trebuchet MS" panose="020B0603020202020204" pitchFamily="34" charset="0"/>
            </a:endParaRPr>
          </a:p>
          <a:p>
            <a:endParaRPr lang="es-ES_tradnl" dirty="0" smtClean="0">
              <a:latin typeface="Trebuchet MS" panose="020B0603020202020204" pitchFamily="34" charset="0"/>
            </a:endParaRPr>
          </a:p>
          <a:p>
            <a:endParaRPr lang="es-ES_tradnl" dirty="0">
              <a:latin typeface="Trebuchet MS" panose="020B0603020202020204" pitchFamily="34" charset="0"/>
            </a:endParaRPr>
          </a:p>
        </p:txBody>
      </p:sp>
    </p:spTree>
    <p:extLst>
      <p:ext uri="{BB962C8B-B14F-4D97-AF65-F5344CB8AC3E}">
        <p14:creationId xmlns:p14="http://schemas.microsoft.com/office/powerpoint/2010/main" val="283152038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s-ES" sz="3600" dirty="0" smtClean="0">
                <a:solidFill>
                  <a:schemeClr val="tx2"/>
                </a:solidFill>
                <a:latin typeface="Trebuchet MS" panose="020B0603020202020204" pitchFamily="34" charset="0"/>
                <a:cs typeface="Futura Book"/>
              </a:rPr>
              <a:t>Si usted actualmente es HP y  Propietario de UnFranchise de Market España</a:t>
            </a:r>
            <a:r>
              <a:rPr lang="es-ES" sz="3600" dirty="0" smtClean="0">
                <a:solidFill>
                  <a:srgbClr val="39639D"/>
                </a:solidFill>
                <a:latin typeface="Trebuchet MS" panose="020B0603020202020204" pitchFamily="34" charset="0"/>
                <a:cs typeface="Futura Book"/>
              </a:rPr>
              <a:t>...</a:t>
            </a:r>
            <a:endParaRPr lang="en-US" sz="3600" dirty="0">
              <a:solidFill>
                <a:srgbClr val="39639D"/>
              </a:solidFill>
              <a:effectLst/>
              <a:latin typeface="Trebuchet MS" panose="020B0603020202020204" pitchFamily="34" charset="0"/>
              <a:cs typeface="Futura Book"/>
            </a:endParaRPr>
          </a:p>
        </p:txBody>
      </p:sp>
      <p:sp>
        <p:nvSpPr>
          <p:cNvPr id="2" name="Content Placeholder 1"/>
          <p:cNvSpPr>
            <a:spLocks noGrp="1"/>
          </p:cNvSpPr>
          <p:nvPr>
            <p:ph idx="1"/>
          </p:nvPr>
        </p:nvSpPr>
        <p:spPr>
          <a:xfrm>
            <a:off x="457200" y="1981200"/>
            <a:ext cx="4114800" cy="4419600"/>
          </a:xfrm>
        </p:spPr>
        <p:txBody>
          <a:bodyPr>
            <a:normAutofit/>
          </a:bodyPr>
          <a:lstStyle/>
          <a:p>
            <a:r>
              <a:rPr lang="es-ES" sz="2800" dirty="0" smtClean="0">
                <a:latin typeface="Trebuchet MS" panose="020B0603020202020204" pitchFamily="34" charset="0"/>
              </a:rPr>
              <a:t>Complete el formulario de </a:t>
            </a:r>
            <a:br>
              <a:rPr lang="es-ES" sz="2800" dirty="0" smtClean="0">
                <a:latin typeface="Trebuchet MS" panose="020B0603020202020204" pitchFamily="34" charset="0"/>
              </a:rPr>
            </a:br>
            <a:r>
              <a:rPr lang="es-ES" sz="2800" dirty="0" smtClean="0">
                <a:latin typeface="Trebuchet MS" panose="020B0603020202020204" pitchFamily="34" charset="0"/>
              </a:rPr>
              <a:t>HP en su cuenta administrativa </a:t>
            </a:r>
            <a:br>
              <a:rPr lang="es-ES" sz="2800" dirty="0" smtClean="0">
                <a:latin typeface="Trebuchet MS" panose="020B0603020202020204" pitchFamily="34" charset="0"/>
              </a:rPr>
            </a:br>
            <a:r>
              <a:rPr lang="es-ES" sz="2800" dirty="0" smtClean="0">
                <a:latin typeface="Trebuchet MS" panose="020B0603020202020204" pitchFamily="34" charset="0"/>
              </a:rPr>
              <a:t>de UFMS.</a:t>
            </a:r>
          </a:p>
          <a:p>
            <a:pPr marL="0" indent="0">
              <a:buNone/>
            </a:pPr>
            <a:endParaRPr lang="en-US" sz="2400" dirty="0" smtClean="0">
              <a:latin typeface="Trebuchet MS" panose="020B0603020202020204" pitchFamily="34" charset="0"/>
            </a:endParaRPr>
          </a:p>
          <a:p>
            <a:r>
              <a:rPr lang="es-ES" sz="2800" dirty="0" smtClean="0">
                <a:latin typeface="Trebuchet MS" panose="020B0603020202020204" pitchFamily="34" charset="0"/>
              </a:rPr>
              <a:t>Determine si prefiere la opción HP1.</a:t>
            </a:r>
          </a:p>
          <a:p>
            <a:endParaRPr lang="en-US" sz="2800" dirty="0" smtClean="0">
              <a:latin typeface="Trebuchet MS" panose="020B0603020202020204" pitchFamily="34" charset="0"/>
            </a:endParaRPr>
          </a:p>
        </p:txBody>
      </p:sp>
      <p:pic>
        <p:nvPicPr>
          <p:cNvPr id="1026" name="Picture 2" descr="http://www.npsf.org/wp-content/uploads/2011/10/professionals_docs-mee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00199"/>
            <a:ext cx="4200525" cy="533400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881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1" y="2209800"/>
            <a:ext cx="6476999" cy="4114800"/>
          </a:xfrm>
        </p:spPr>
        <p:txBody>
          <a:bodyPr>
            <a:normAutofit/>
          </a:bodyPr>
          <a:lstStyle/>
          <a:p>
            <a:pPr algn="l">
              <a:spcBef>
                <a:spcPts val="0"/>
              </a:spcBef>
            </a:pPr>
            <a:endParaRPr lang="es-ES_tradnl" sz="4400" spc="-170" dirty="0" smtClean="0">
              <a:solidFill>
                <a:srgbClr val="39639D"/>
              </a:solidFill>
              <a:cs typeface="Futura Book"/>
            </a:endParaRPr>
          </a:p>
          <a:p>
            <a:pPr algn="l">
              <a:spcBef>
                <a:spcPts val="0"/>
              </a:spcBef>
            </a:pPr>
            <a:r>
              <a:rPr lang="es-ES_tradnl" sz="4400" spc="-170" dirty="0" smtClean="0">
                <a:solidFill>
                  <a:srgbClr val="39639D"/>
                </a:solidFill>
                <a:cs typeface="Futura Book"/>
              </a:rPr>
              <a:t>Apoyamos a los Profesionales Sanitarios a ofrecer</a:t>
            </a:r>
            <a:r>
              <a:rPr lang="es-ES_tradnl" sz="4400" spc="-170" dirty="0" smtClean="0">
                <a:solidFill>
                  <a:srgbClr val="FF0000"/>
                </a:solidFill>
                <a:cs typeface="Futura Book"/>
              </a:rPr>
              <a:t> </a:t>
            </a:r>
            <a:r>
              <a:rPr lang="es-ES_tradnl" sz="4400" spc="-170" dirty="0" smtClean="0">
                <a:solidFill>
                  <a:srgbClr val="39639D"/>
                </a:solidFill>
                <a:cs typeface="Futura Book"/>
              </a:rPr>
              <a:t>bienestar para sus pacientes y su consulta. </a:t>
            </a:r>
            <a:br>
              <a:rPr lang="es-ES_tradnl" sz="4400" spc="-170" dirty="0" smtClean="0">
                <a:solidFill>
                  <a:srgbClr val="39639D"/>
                </a:solidFill>
                <a:cs typeface="Futura Book"/>
              </a:rPr>
            </a:br>
            <a:endParaRPr lang="es-ES_tradnl" sz="4400" strike="sngStrike" spc="-170" dirty="0" smtClean="0">
              <a:solidFill>
                <a:srgbClr val="39639D"/>
              </a:solidFill>
              <a:cs typeface="Futura Book"/>
            </a:endParaRPr>
          </a:p>
          <a:p>
            <a:pPr algn="l">
              <a:spcBef>
                <a:spcPts val="0"/>
              </a:spcBef>
            </a:pPr>
            <a:endParaRPr lang="es-ES_tradnl" sz="4400" dirty="0" smtClean="0">
              <a:cs typeface="Futura Std Book"/>
            </a:endParaRPr>
          </a:p>
        </p:txBody>
      </p:sp>
      <p:sp>
        <p:nvSpPr>
          <p:cNvPr id="5" name="Rectangle 4"/>
          <p:cNvSpPr/>
          <p:nvPr/>
        </p:nvSpPr>
        <p:spPr>
          <a:xfrm>
            <a:off x="4038600" y="381000"/>
            <a:ext cx="3276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39639D"/>
              </a:solidFill>
              <a:latin typeface="Trebuchet MS" panose="020B0603020202020204" pitchFamily="34" charset="0"/>
            </a:endParaRPr>
          </a:p>
        </p:txBody>
      </p:sp>
      <p:sp>
        <p:nvSpPr>
          <p:cNvPr id="7" name="Rectangle 6"/>
          <p:cNvSpPr/>
          <p:nvPr/>
        </p:nvSpPr>
        <p:spPr>
          <a:xfrm>
            <a:off x="4343400" y="304800"/>
            <a:ext cx="3276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solidFill>
                  <a:prstClr val="black"/>
                </a:solidFill>
                <a:latin typeface="Trebuchet MS" panose="020B0603020202020204" pitchFamily="34" charset="0"/>
              </a:rPr>
              <a:t>ESPAÑA</a:t>
            </a:r>
            <a:endParaRPr lang="en-US" sz="6000" b="1" dirty="0">
              <a:solidFill>
                <a:prstClr val="black"/>
              </a:solidFill>
              <a:latin typeface="Trebuchet MS" panose="020B0603020202020204" pitchFamily="34" charset="0"/>
            </a:endParaRPr>
          </a:p>
        </p:txBody>
      </p:sp>
      <p:pic>
        <p:nvPicPr>
          <p:cNvPr id="2" name="Picture 1"/>
          <p:cNvPicPr>
            <a:picLocks noChangeAspect="1"/>
          </p:cNvPicPr>
          <p:nvPr/>
        </p:nvPicPr>
        <p:blipFill>
          <a:blip r:embed="rId3"/>
          <a:stretch>
            <a:fillRect/>
          </a:stretch>
        </p:blipFill>
        <p:spPr>
          <a:xfrm>
            <a:off x="653392" y="914400"/>
            <a:ext cx="2959100" cy="990600"/>
          </a:xfrm>
          <a:prstGeom prst="rect">
            <a:avLst/>
          </a:prstGeom>
        </p:spPr>
      </p:pic>
      <p:pic>
        <p:nvPicPr>
          <p:cNvPr id="8" name="Picture 1" descr="medicalgirl.png"/>
          <p:cNvPicPr>
            <a:picLocks noChangeAspect="1"/>
          </p:cNvPicPr>
          <p:nvPr/>
        </p:nvPicPr>
        <p:blipFill>
          <a:blip r:embed="rId4" cstate="email">
            <a:alphaModFix amt="55000"/>
            <a:extLst>
              <a:ext uri="{28A0092B-C50C-407E-A947-70E740481C1C}">
                <a14:useLocalDpi xmlns:a14="http://schemas.microsoft.com/office/drawing/2010/main"/>
              </a:ext>
            </a:extLst>
          </a:blip>
          <a:stretch>
            <a:fillRect/>
          </a:stretch>
        </p:blipFill>
        <p:spPr>
          <a:xfrm>
            <a:off x="6076520" y="1855648"/>
            <a:ext cx="3067480" cy="5002352"/>
          </a:xfrm>
          <a:prstGeom prst="rect">
            <a:avLst/>
          </a:prstGeom>
        </p:spPr>
      </p:pic>
    </p:spTree>
    <p:extLst>
      <p:ext uri="{BB962C8B-B14F-4D97-AF65-F5344CB8AC3E}">
        <p14:creationId xmlns:p14="http://schemas.microsoft.com/office/powerpoint/2010/main" val="268166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52400" y="914400"/>
            <a:ext cx="8382000" cy="838200"/>
          </a:xfrm>
          <a:prstGeom prst="rect">
            <a:avLst/>
          </a:prstGeom>
        </p:spPr>
        <p:txBody>
          <a:bodyPr rtlCol="0">
            <a:normAutofit fontScale="7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a:r>
              <a:rPr lang="es-ES_tradnl" b="0" dirty="0" smtClean="0">
                <a:solidFill>
                  <a:srgbClr val="C00000"/>
                </a:solidFill>
                <a:effectLst/>
                <a:latin typeface="Trebuchet MS"/>
                <a:cs typeface="Futura Book"/>
              </a:rPr>
              <a:t>Comencemos viendo las preguntas de los pacientes</a:t>
            </a:r>
            <a:endParaRPr lang="es-ES_tradnl" b="0" dirty="0">
              <a:solidFill>
                <a:srgbClr val="C00000"/>
              </a:solidFill>
              <a:effectLst/>
              <a:latin typeface="Trebuchet MS" panose="020B0603020202020204" pitchFamily="34" charset="0"/>
              <a:cs typeface="Futura Book"/>
            </a:endParaRPr>
          </a:p>
        </p:txBody>
      </p:sp>
      <p:sp>
        <p:nvSpPr>
          <p:cNvPr id="2" name="Content Placeholder 1"/>
          <p:cNvSpPr>
            <a:spLocks noGrp="1"/>
          </p:cNvSpPr>
          <p:nvPr>
            <p:ph idx="1"/>
          </p:nvPr>
        </p:nvSpPr>
        <p:spPr>
          <a:xfrm>
            <a:off x="304800" y="1981200"/>
            <a:ext cx="7162800" cy="4267200"/>
          </a:xfrm>
        </p:spPr>
        <p:txBody>
          <a:bodyPr>
            <a:normAutofit/>
          </a:bodyPr>
          <a:lstStyle/>
          <a:p>
            <a:r>
              <a:rPr lang="es-ES_tradnl" sz="3200" i="1" dirty="0" smtClean="0">
                <a:latin typeface="Trebuchet MS"/>
                <a:cs typeface="Futura Book"/>
              </a:rPr>
              <a:t>"¿Qué me recomienda para </a:t>
            </a:r>
            <a:r>
              <a:rPr lang="es-ES_tradnl" sz="3200" i="1" dirty="0" smtClean="0">
                <a:solidFill>
                  <a:srgbClr val="39639D"/>
                </a:solidFill>
                <a:latin typeface="Trebuchet MS"/>
                <a:cs typeface="Futura Book"/>
              </a:rPr>
              <a:t>perder peso</a:t>
            </a:r>
            <a:r>
              <a:rPr lang="es-ES_tradnl" sz="3200" i="1" dirty="0" smtClean="0">
                <a:latin typeface="Trebuchet MS"/>
                <a:cs typeface="Futura Book"/>
              </a:rPr>
              <a:t>?"</a:t>
            </a:r>
          </a:p>
          <a:p>
            <a:pPr marL="0" indent="0">
              <a:buNone/>
            </a:pPr>
            <a:endParaRPr lang="es-ES_tradnl" sz="1100" u="sng" dirty="0" smtClean="0">
              <a:latin typeface="Trebuchet MS" panose="020B0603020202020204" pitchFamily="34" charset="0"/>
              <a:cs typeface="Futura Book"/>
            </a:endParaRPr>
          </a:p>
          <a:p>
            <a:pPr>
              <a:lnSpc>
                <a:spcPct val="120000"/>
              </a:lnSpc>
            </a:pPr>
            <a:r>
              <a:rPr lang="es-ES_tradnl" sz="3200" i="1" dirty="0" smtClean="0">
                <a:latin typeface="Trebuchet MS"/>
                <a:cs typeface="Helvetica"/>
              </a:rPr>
              <a:t>"¿Qué productos </a:t>
            </a:r>
            <a:r>
              <a:rPr lang="es-ES_tradnl" sz="3200" i="1" dirty="0" smtClean="0">
                <a:solidFill>
                  <a:srgbClr val="39639D"/>
                </a:solidFill>
                <a:latin typeface="Trebuchet MS"/>
                <a:cs typeface="Helvetica"/>
              </a:rPr>
              <a:t>multivitamínicos, de calcio u omega 3 </a:t>
            </a:r>
            <a:r>
              <a:rPr lang="es-ES_tradnl" sz="3200" i="1" dirty="0" smtClean="0">
                <a:latin typeface="Trebuchet MS"/>
                <a:cs typeface="Helvetica"/>
              </a:rPr>
              <a:t>recomienda?"</a:t>
            </a:r>
            <a:endParaRPr lang="es-ES_tradnl" sz="3200" i="1" dirty="0" smtClean="0">
              <a:latin typeface="Trebuchet MS" panose="020B0603020202020204" pitchFamily="34" charset="0"/>
              <a:cs typeface="Helvetica"/>
            </a:endParaRPr>
          </a:p>
          <a:p>
            <a:pPr marL="457200" lvl="1" indent="0">
              <a:lnSpc>
                <a:spcPct val="120000"/>
              </a:lnSpc>
              <a:buNone/>
            </a:pPr>
            <a:endParaRPr lang="es-ES_tradnl" sz="1400" i="1" dirty="0" smtClean="0">
              <a:latin typeface="Trebuchet MS" panose="020B0603020202020204" pitchFamily="34" charset="0"/>
              <a:cs typeface="Helvetica"/>
            </a:endParaRPr>
          </a:p>
          <a:p>
            <a:pPr>
              <a:lnSpc>
                <a:spcPct val="120000"/>
              </a:lnSpc>
            </a:pPr>
            <a:r>
              <a:rPr lang="es-ES_tradnl" sz="3200" i="1" dirty="0" smtClean="0">
                <a:latin typeface="Trebuchet MS"/>
              </a:rPr>
              <a:t>"¿Tengo alternativas saludables?"</a:t>
            </a:r>
            <a:endParaRPr lang="es-ES_tradnl" sz="1000" i="1" dirty="0">
              <a:latin typeface="Trebuchet MS" panose="020B0603020202020204" pitchFamily="34" charset="0"/>
            </a:endParaRPr>
          </a:p>
        </p:txBody>
      </p:sp>
      <p:pic>
        <p:nvPicPr>
          <p:cNvPr id="7" name="Picture 1" descr="medicalgirl.png"/>
          <p:cNvPicPr>
            <a:picLocks noChangeAspect="1"/>
          </p:cNvPicPr>
          <p:nvPr/>
        </p:nvPicPr>
        <p:blipFill>
          <a:blip r:embed="rId3" cstate="email">
            <a:alphaModFix amt="55000"/>
            <a:extLst>
              <a:ext uri="{28A0092B-C50C-407E-A947-70E740481C1C}">
                <a14:useLocalDpi xmlns:a14="http://schemas.microsoft.com/office/drawing/2010/main"/>
              </a:ext>
            </a:extLst>
          </a:blip>
          <a:stretch>
            <a:fillRect/>
          </a:stretch>
        </p:blipFill>
        <p:spPr>
          <a:xfrm>
            <a:off x="6076520" y="1855648"/>
            <a:ext cx="3067480" cy="50023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9225" y="3200400"/>
            <a:ext cx="4985083" cy="3108960"/>
          </a:xfrm>
          <a:prstGeom prst="rect">
            <a:avLst/>
          </a:prstGeom>
          <a:noFill/>
          <a:ln>
            <a:noFill/>
          </a:ln>
          <a:effectLst>
            <a:outerShdw blurRad="63500" sx="102000" sy="102000" algn="ctr" rotWithShape="0">
              <a:prstClr val="black">
                <a:alpha val="40000"/>
              </a:prstClr>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81000" y="838200"/>
            <a:ext cx="8382000" cy="838200"/>
          </a:xfrm>
        </p:spPr>
        <p:txBody>
          <a:bodyPr>
            <a:noAutofit/>
          </a:bodyPr>
          <a:lstStyle/>
          <a:p>
            <a:pPr>
              <a:lnSpc>
                <a:spcPct val="90000"/>
              </a:lnSpc>
            </a:pPr>
            <a:r>
              <a:rPr lang="es-ES_tradnl" sz="4000" b="0" smtClean="0">
                <a:solidFill>
                  <a:srgbClr val="39639D"/>
                </a:solidFill>
                <a:effectLst/>
                <a:latin typeface="Trebuchet MS"/>
                <a:cs typeface="Futura Book"/>
              </a:rPr>
              <a:t>Los pacientes ya están comprando productos para su bienestar</a:t>
            </a:r>
            <a:endParaRPr lang="es-ES_tradnl" sz="4000" b="0">
              <a:solidFill>
                <a:srgbClr val="39639D"/>
              </a:solidFill>
              <a:effectLst/>
              <a:latin typeface="Trebuchet MS" panose="020B0603020202020204" pitchFamily="34" charset="0"/>
              <a:cs typeface="Futura Book"/>
            </a:endParaRPr>
          </a:p>
        </p:txBody>
      </p:sp>
      <p:sp>
        <p:nvSpPr>
          <p:cNvPr id="4" name="Content Placeholder 4"/>
          <p:cNvSpPr>
            <a:spLocks noGrp="1"/>
          </p:cNvSpPr>
          <p:nvPr>
            <p:ph idx="1"/>
          </p:nvPr>
        </p:nvSpPr>
        <p:spPr>
          <a:xfrm>
            <a:off x="228600" y="2286000"/>
            <a:ext cx="4114800" cy="4386262"/>
          </a:xfrm>
        </p:spPr>
        <p:txBody>
          <a:bodyPr>
            <a:normAutofit/>
          </a:bodyPr>
          <a:lstStyle/>
          <a:p>
            <a:pPr eaLnBrk="1" hangingPunct="1"/>
            <a:r>
              <a:rPr lang="es-ES_tradnl" sz="2400" dirty="0" smtClean="0">
                <a:latin typeface="Trebuchet MS"/>
                <a:ea typeface="Osaka"/>
              </a:rPr>
              <a:t>Ya conocen los beneficios de los suplementos.</a:t>
            </a:r>
            <a:r>
              <a:rPr lang="es-ES_tradnl" dirty="0" smtClean="0"/>
              <a:t/>
            </a:r>
            <a:br>
              <a:rPr lang="es-ES_tradnl" dirty="0" smtClean="0"/>
            </a:br>
            <a:endParaRPr lang="es-ES_tradnl" sz="2400" dirty="0" smtClean="0">
              <a:latin typeface="Trebuchet MS" panose="020B0603020202020204" pitchFamily="34" charset="0"/>
              <a:ea typeface="Osaka" charset="-128"/>
            </a:endParaRPr>
          </a:p>
          <a:p>
            <a:r>
              <a:rPr lang="es-ES_tradnl" sz="2400" i="1" dirty="0" smtClean="0">
                <a:solidFill>
                  <a:srgbClr val="C00000"/>
                </a:solidFill>
                <a:latin typeface="Trebuchet MS"/>
                <a:ea typeface="Osaka"/>
              </a:rPr>
              <a:t>¿QUÉ están comprando sus pacientes?</a:t>
            </a:r>
            <a:r>
              <a:rPr lang="es-ES_tradnl" dirty="0" smtClean="0"/>
              <a:t/>
            </a:r>
            <a:br>
              <a:rPr lang="es-ES_tradnl" dirty="0" smtClean="0"/>
            </a:br>
            <a:endParaRPr lang="es-ES_tradnl" sz="2400" i="1" dirty="0" smtClean="0">
              <a:solidFill>
                <a:srgbClr val="C00000"/>
              </a:solidFill>
              <a:latin typeface="Trebuchet MS" panose="020B0603020202020204" pitchFamily="34" charset="0"/>
              <a:ea typeface="Osaka" charset="-128"/>
            </a:endParaRPr>
          </a:p>
          <a:p>
            <a:r>
              <a:rPr lang="es-ES_tradnl" sz="2400" i="1" dirty="0" smtClean="0">
                <a:solidFill>
                  <a:srgbClr val="C00000"/>
                </a:solidFill>
                <a:latin typeface="Trebuchet MS"/>
                <a:ea typeface="Osaka"/>
              </a:rPr>
              <a:t>¿Quién les está aconsejando? </a:t>
            </a:r>
          </a:p>
          <a:p>
            <a:pPr eaLnBrk="1" hangingPunct="1"/>
            <a:endParaRPr lang="es-ES_tradnl" sz="2400" dirty="0" smtClean="0">
              <a:solidFill>
                <a:schemeClr val="bg1"/>
              </a:solidFill>
              <a:latin typeface="Trebuchet MS" panose="020B0603020202020204" pitchFamily="34" charset="0"/>
              <a:ea typeface="Osaka" charset="-128"/>
            </a:endParaRPr>
          </a:p>
        </p:txBody>
      </p:sp>
    </p:spTree>
    <p:extLst>
      <p:ext uri="{BB962C8B-B14F-4D97-AF65-F5344CB8AC3E}">
        <p14:creationId xmlns:p14="http://schemas.microsoft.com/office/powerpoint/2010/main" val="168428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Rot="1" noChangeArrowheads="1"/>
          </p:cNvSpPr>
          <p:nvPr>
            <p:ph type="title"/>
          </p:nvPr>
        </p:nvSpPr>
        <p:spPr>
          <a:xfrm>
            <a:off x="381000" y="457200"/>
            <a:ext cx="8077200" cy="1143000"/>
          </a:xfrm>
        </p:spPr>
        <p:txBody>
          <a:bodyPr>
            <a:noAutofit/>
          </a:bodyPr>
          <a:lstStyle/>
          <a:p>
            <a:pPr eaLnBrk="1" fontAlgn="auto" hangingPunct="1">
              <a:lnSpc>
                <a:spcPct val="90000"/>
              </a:lnSpc>
              <a:spcAft>
                <a:spcPts val="0"/>
              </a:spcAft>
              <a:defRPr/>
            </a:pPr>
            <a:r>
              <a:rPr lang="es-ES_tradnl" sz="2800" b="0" dirty="0" smtClean="0">
                <a:solidFill>
                  <a:srgbClr val="39639D"/>
                </a:solidFill>
                <a:effectLst/>
                <a:latin typeface="Trebuchet MS"/>
                <a:ea typeface="Osaka"/>
                <a:cs typeface="Futura Book"/>
              </a:rPr>
              <a:t>Dispone el consumidor medio de información científica </a:t>
            </a:r>
            <a:r>
              <a:rPr lang="es-ES_tradnl" sz="2800" b="0" dirty="0" smtClean="0">
                <a:solidFill>
                  <a:schemeClr val="tx2"/>
                </a:solidFill>
                <a:effectLst/>
                <a:latin typeface="Trebuchet MS"/>
                <a:ea typeface="Osaka"/>
                <a:cs typeface="Futura Book"/>
              </a:rPr>
              <a:t>basada en </a:t>
            </a:r>
            <a:r>
              <a:rPr lang="es-ES_tradnl" sz="2800" b="0" dirty="0" smtClean="0">
                <a:solidFill>
                  <a:srgbClr val="39639D"/>
                </a:solidFill>
                <a:effectLst/>
                <a:latin typeface="Trebuchet MS"/>
                <a:ea typeface="Osaka"/>
                <a:cs typeface="Futura Book"/>
              </a:rPr>
              <a:t>suplementos nutricionales? </a:t>
            </a:r>
            <a:endParaRPr lang="es-ES_tradnl" sz="2800" b="0" dirty="0" smtClean="0">
              <a:solidFill>
                <a:srgbClr val="39639D"/>
              </a:solidFill>
              <a:effectLst/>
              <a:latin typeface="Trebuchet MS" panose="020B0603020202020204" pitchFamily="34" charset="0"/>
              <a:ea typeface="Osaka" charset="-128"/>
              <a:cs typeface="Futura Book"/>
            </a:endParaRPr>
          </a:p>
        </p:txBody>
      </p:sp>
      <p:sp>
        <p:nvSpPr>
          <p:cNvPr id="112642" name="Rectangle 2"/>
          <p:cNvSpPr>
            <a:spLocks noGrp="1" noChangeArrowheads="1"/>
          </p:cNvSpPr>
          <p:nvPr>
            <p:ph idx="1"/>
          </p:nvPr>
        </p:nvSpPr>
        <p:spPr>
          <a:xfrm>
            <a:off x="533400" y="2133600"/>
            <a:ext cx="8229600" cy="4419600"/>
          </a:xfrm>
        </p:spPr>
        <p:txBody>
          <a:bodyPr>
            <a:normAutofit fontScale="92500"/>
          </a:bodyPr>
          <a:lstStyle/>
          <a:p>
            <a:pPr eaLnBrk="1" hangingPunct="1">
              <a:lnSpc>
                <a:spcPct val="90000"/>
              </a:lnSpc>
            </a:pPr>
            <a:r>
              <a:rPr lang="es-ES_tradnl" sz="2800" dirty="0" smtClean="0">
                <a:latin typeface="Trebuchet MS"/>
                <a:ea typeface="Osaka"/>
              </a:rPr>
              <a:t>Muchas de las marcas más populares muestran atractivas etiquetas repletas de ingredientes, pero a menudo contienen también otros ingredientes, poco saludables como, por ejemplo:</a:t>
            </a:r>
          </a:p>
          <a:p>
            <a:pPr lvl="1" eaLnBrk="1" hangingPunct="1">
              <a:lnSpc>
                <a:spcPct val="120000"/>
              </a:lnSpc>
              <a:buFont typeface="Lucida Grande"/>
              <a:buChar char="-"/>
            </a:pPr>
            <a:r>
              <a:rPr lang="es-ES_tradnl" sz="2200" dirty="0" smtClean="0">
                <a:latin typeface="Trebuchet MS"/>
                <a:ea typeface="Osaka"/>
              </a:rPr>
              <a:t>Colorantes químicos artificiales </a:t>
            </a:r>
          </a:p>
          <a:p>
            <a:pPr lvl="1" eaLnBrk="1" hangingPunct="1">
              <a:lnSpc>
                <a:spcPct val="120000"/>
              </a:lnSpc>
              <a:buFont typeface="Lucida Grande"/>
              <a:buChar char="-"/>
            </a:pPr>
            <a:r>
              <a:rPr lang="es-ES_tradnl" sz="2200" dirty="0" smtClean="0">
                <a:latin typeface="Trebuchet MS"/>
                <a:ea typeface="Osaka"/>
              </a:rPr>
              <a:t>Aromatizantes artificiales, sintetizados mediante procesos químicos</a:t>
            </a:r>
          </a:p>
          <a:p>
            <a:pPr lvl="1" eaLnBrk="1" hangingPunct="1">
              <a:lnSpc>
                <a:spcPct val="120000"/>
              </a:lnSpc>
              <a:buFont typeface="Lucida Grande"/>
              <a:buChar char="-"/>
            </a:pPr>
            <a:r>
              <a:rPr lang="es-ES_tradnl" sz="2200" dirty="0" smtClean="0">
                <a:latin typeface="Trebuchet MS"/>
                <a:ea typeface="Osaka"/>
              </a:rPr>
              <a:t>Conservantes</a:t>
            </a:r>
          </a:p>
          <a:p>
            <a:pPr lvl="1" eaLnBrk="1" hangingPunct="1">
              <a:lnSpc>
                <a:spcPct val="120000"/>
              </a:lnSpc>
              <a:buFont typeface="Lucida Grande"/>
              <a:buChar char="-"/>
            </a:pPr>
            <a:r>
              <a:rPr lang="es-ES_tradnl" sz="2200" dirty="0" smtClean="0">
                <a:latin typeface="Trebuchet MS"/>
                <a:ea typeface="Osaka"/>
              </a:rPr>
              <a:t>Agentes </a:t>
            </a:r>
            <a:r>
              <a:rPr lang="es-ES_tradnl" sz="2200" dirty="0" err="1" smtClean="0">
                <a:latin typeface="Trebuchet MS"/>
                <a:ea typeface="Osaka"/>
              </a:rPr>
              <a:t>desintegrantes</a:t>
            </a:r>
            <a:r>
              <a:rPr lang="es-ES_tradnl" sz="2200" dirty="0" smtClean="0">
                <a:latin typeface="Trebuchet MS"/>
                <a:ea typeface="Osaka"/>
              </a:rPr>
              <a:t> </a:t>
            </a:r>
          </a:p>
          <a:p>
            <a:pPr lvl="1" eaLnBrk="1" hangingPunct="1">
              <a:lnSpc>
                <a:spcPct val="120000"/>
              </a:lnSpc>
              <a:buFont typeface="Lucida Grande"/>
              <a:buChar char="-"/>
            </a:pPr>
            <a:r>
              <a:rPr lang="es-ES_tradnl" sz="2200" dirty="0" smtClean="0">
                <a:latin typeface="Trebuchet MS"/>
                <a:ea typeface="Osaka"/>
              </a:rPr>
              <a:t>Ingredientes de rellenos como el talco o el almidón, el aceite hidrogenado o los revestimientos químicos</a:t>
            </a:r>
            <a:endParaRPr lang="es-ES_tradnl" sz="2200" dirty="0">
              <a:latin typeface="Trebuchet MS"/>
              <a:ea typeface="Osaka"/>
            </a:endParaRPr>
          </a:p>
        </p:txBody>
      </p:sp>
    </p:spTree>
    <p:extLst>
      <p:ext uri="{BB962C8B-B14F-4D97-AF65-F5344CB8AC3E}">
        <p14:creationId xmlns:p14="http://schemas.microsoft.com/office/powerpoint/2010/main" val="3798366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4"/>
          <p:cNvSpPr>
            <a:spLocks noGrp="1" noRot="1" noChangeArrowheads="1"/>
          </p:cNvSpPr>
          <p:nvPr>
            <p:ph type="title"/>
          </p:nvPr>
        </p:nvSpPr>
        <p:spPr>
          <a:xfrm>
            <a:off x="533400" y="228600"/>
            <a:ext cx="8077200" cy="1143000"/>
          </a:xfrm>
        </p:spPr>
        <p:txBody>
          <a:bodyPr>
            <a:noAutofit/>
          </a:bodyPr>
          <a:lstStyle/>
          <a:p>
            <a:pPr eaLnBrk="1" fontAlgn="auto" hangingPunct="1">
              <a:lnSpc>
                <a:spcPct val="90000"/>
              </a:lnSpc>
              <a:spcAft>
                <a:spcPts val="0"/>
              </a:spcAft>
              <a:defRPr/>
            </a:pPr>
            <a:r>
              <a:rPr sz="3600" b="0" dirty="0">
                <a:solidFill>
                  <a:srgbClr val="39639D"/>
                </a:solidFill>
                <a:effectLst/>
                <a:latin typeface="Trebuchet MS"/>
                <a:ea typeface="Osaka"/>
                <a:cs typeface="Futura Book"/>
              </a:rPr>
              <a:t>Dos </a:t>
            </a:r>
            <a:r>
              <a:rPr sz="3600" b="0" dirty="0" err="1">
                <a:solidFill>
                  <a:srgbClr val="39639D"/>
                </a:solidFill>
                <a:effectLst/>
                <a:latin typeface="Trebuchet MS"/>
                <a:ea typeface="Osaka"/>
                <a:cs typeface="Futura Book"/>
              </a:rPr>
              <a:t>etiquetas</a:t>
            </a:r>
            <a:r>
              <a:rPr sz="3600" b="0" dirty="0">
                <a:solidFill>
                  <a:srgbClr val="39639D"/>
                </a:solidFill>
                <a:effectLst/>
                <a:latin typeface="Trebuchet MS"/>
                <a:ea typeface="Osaka"/>
                <a:cs typeface="Futura Book"/>
              </a:rPr>
              <a:t> de </a:t>
            </a:r>
            <a:r>
              <a:rPr lang="es-ES" sz="3600" dirty="0">
                <a:solidFill>
                  <a:schemeClr val="accent1"/>
                </a:solidFill>
                <a:latin typeface="Trebuchet MS"/>
                <a:ea typeface="Osaka"/>
                <a:cs typeface="Futura Book"/>
              </a:rPr>
              <a:t>C</a:t>
            </a:r>
            <a:r>
              <a:rPr lang="es-ES" sz="3600" b="0" dirty="0" smtClean="0">
                <a:solidFill>
                  <a:schemeClr val="accent1"/>
                </a:solidFill>
                <a:effectLst/>
                <a:latin typeface="Trebuchet MS"/>
                <a:ea typeface="Osaka"/>
                <a:cs typeface="Futura Book"/>
              </a:rPr>
              <a:t>omplementos Multivitamínicos</a:t>
            </a:r>
            <a:endParaRPr lang="en-US" sz="3600" b="0" strike="sngStrike" dirty="0" smtClean="0">
              <a:solidFill>
                <a:schemeClr val="accent1"/>
              </a:solidFill>
              <a:effectLst/>
              <a:latin typeface="Trebuchet MS" panose="020B0603020202020204" pitchFamily="34" charset="0"/>
              <a:ea typeface="Osaka" charset="-128"/>
              <a:cs typeface="Futura Book"/>
            </a:endParaRPr>
          </a:p>
        </p:txBody>
      </p:sp>
      <p:sp>
        <p:nvSpPr>
          <p:cNvPr id="5" name="TextBox 4"/>
          <p:cNvSpPr txBox="1"/>
          <p:nvPr/>
        </p:nvSpPr>
        <p:spPr>
          <a:xfrm>
            <a:off x="3505200" y="6012359"/>
            <a:ext cx="5484589" cy="769441"/>
          </a:xfrm>
          <a:prstGeom prst="rect">
            <a:avLst/>
          </a:prstGeom>
          <a:noFill/>
        </p:spPr>
        <p:txBody>
          <a:bodyPr wrap="square" rtlCol="0">
            <a:spAutoFit/>
          </a:bodyPr>
          <a:lstStyle/>
          <a:p>
            <a:pPr algn="r"/>
            <a:r>
              <a:rPr lang="es-ES" sz="1100" dirty="0" smtClean="0"/>
              <a:t>Multicentrum</a:t>
            </a:r>
            <a:r>
              <a:rPr sz="1100" dirty="0" smtClean="0"/>
              <a:t>®  </a:t>
            </a:r>
            <a:r>
              <a:rPr sz="1100" dirty="0" err="1"/>
              <a:t>es</a:t>
            </a:r>
            <a:r>
              <a:rPr sz="1100" dirty="0"/>
              <a:t> un </a:t>
            </a:r>
            <a:r>
              <a:rPr sz="1100" dirty="0" err="1"/>
              <a:t>producto</a:t>
            </a:r>
            <a:r>
              <a:rPr sz="1100" dirty="0"/>
              <a:t> de Pfizer Consumer Healthcare. </a:t>
            </a:r>
            <a:r>
              <a:rPr sz="1100" dirty="0" err="1"/>
              <a:t>Más</a:t>
            </a:r>
            <a:r>
              <a:rPr sz="1100" dirty="0"/>
              <a:t> </a:t>
            </a:r>
            <a:r>
              <a:rPr sz="1100" dirty="0" err="1"/>
              <a:t>información</a:t>
            </a:r>
            <a:r>
              <a:rPr sz="1100" dirty="0"/>
              <a:t> </a:t>
            </a:r>
            <a:r>
              <a:rPr sz="1100" dirty="0" smtClean="0"/>
              <a:t>en</a:t>
            </a:r>
            <a:endParaRPr lang="es-ES" sz="1100" dirty="0" smtClean="0"/>
          </a:p>
          <a:p>
            <a:pPr algn="r"/>
            <a:r>
              <a:rPr sz="1100" dirty="0" smtClean="0">
                <a:solidFill>
                  <a:srgbClr val="00B050"/>
                </a:solidFill>
              </a:rPr>
              <a:t> </a:t>
            </a:r>
            <a:r>
              <a:rPr lang="es-ES" sz="1100" dirty="0">
                <a:solidFill>
                  <a:srgbClr val="00B050"/>
                </a:solidFill>
                <a:hlinkClick r:id="rId3"/>
              </a:rPr>
              <a:t>http://multicentrum.es/productos/multicentrum/composicion</a:t>
            </a:r>
            <a:r>
              <a:rPr lang="es-ES" sz="1100" dirty="0" smtClean="0">
                <a:solidFill>
                  <a:srgbClr val="00B050"/>
                </a:solidFill>
                <a:hlinkClick r:id="rId3"/>
              </a:rPr>
              <a:t>/</a:t>
            </a:r>
            <a:endParaRPr lang="es-ES" sz="1100" dirty="0" smtClean="0">
              <a:solidFill>
                <a:srgbClr val="00B050"/>
              </a:solidFill>
            </a:endParaRPr>
          </a:p>
          <a:p>
            <a:pPr algn="r"/>
            <a:r>
              <a:rPr lang="es-ES" sz="1100" dirty="0" smtClean="0"/>
              <a:t>Multicentrum Junior®  </a:t>
            </a:r>
            <a:r>
              <a:rPr lang="es-ES" sz="1100" dirty="0"/>
              <a:t>es un producto de Pfizer </a:t>
            </a:r>
            <a:r>
              <a:rPr lang="es-ES" sz="1100" dirty="0" err="1"/>
              <a:t>Consumer</a:t>
            </a:r>
            <a:r>
              <a:rPr lang="es-ES" sz="1100" dirty="0"/>
              <a:t> </a:t>
            </a:r>
            <a:r>
              <a:rPr lang="es-ES" sz="1100" dirty="0" err="1"/>
              <a:t>Healthcare</a:t>
            </a:r>
            <a:r>
              <a:rPr lang="es-ES" sz="1100" dirty="0"/>
              <a:t>. Más información en</a:t>
            </a:r>
            <a:r>
              <a:rPr sz="1100" dirty="0" smtClean="0"/>
              <a:t> </a:t>
            </a:r>
            <a:endParaRPr lang="es-ES" sz="1100" dirty="0" smtClean="0"/>
          </a:p>
          <a:p>
            <a:pPr algn="r"/>
            <a:r>
              <a:rPr lang="es-ES" sz="1100" dirty="0" smtClean="0">
                <a:solidFill>
                  <a:srgbClr val="00B050"/>
                </a:solidFill>
                <a:hlinkClick r:id="rId4"/>
              </a:rPr>
              <a:t>http</a:t>
            </a:r>
            <a:r>
              <a:rPr lang="es-ES" sz="1100" dirty="0">
                <a:solidFill>
                  <a:srgbClr val="00B050"/>
                </a:solidFill>
                <a:hlinkClick r:id="rId4"/>
              </a:rPr>
              <a:t>://multicentrum.es/productos/multicentrum-junior/composicion</a:t>
            </a:r>
            <a:r>
              <a:rPr lang="es-ES" sz="1100" dirty="0" smtClean="0">
                <a:solidFill>
                  <a:srgbClr val="00B050"/>
                </a:solidFill>
                <a:hlinkClick r:id="rId4"/>
              </a:rPr>
              <a:t>/</a:t>
            </a:r>
            <a:endParaRPr lang="es-ES" sz="1100" dirty="0" smtClean="0">
              <a:solidFill>
                <a:srgbClr val="00B050"/>
              </a:solidFill>
            </a:endParaRPr>
          </a:p>
        </p:txBody>
      </p:sp>
      <p:pic>
        <p:nvPicPr>
          <p:cNvPr id="2" name="Imagen 1"/>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15833" t="2222" r="9166" b="4445"/>
          <a:stretch/>
        </p:blipFill>
        <p:spPr>
          <a:xfrm>
            <a:off x="247481" y="3800691"/>
            <a:ext cx="2190919" cy="2049599"/>
          </a:xfrm>
          <a:prstGeom prst="rect">
            <a:avLst/>
          </a:prstGeom>
          <a:ln>
            <a:solidFill>
              <a:schemeClr val="tx1"/>
            </a:solidFill>
          </a:ln>
        </p:spPr>
      </p:pic>
      <p:pic>
        <p:nvPicPr>
          <p:cNvPr id="3" name="Imagen 2"/>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15833" r="10833"/>
          <a:stretch/>
        </p:blipFill>
        <p:spPr>
          <a:xfrm>
            <a:off x="2557310" y="3800691"/>
            <a:ext cx="2088000" cy="2058271"/>
          </a:xfrm>
          <a:prstGeom prst="rect">
            <a:avLst/>
          </a:prstGeom>
          <a:ln>
            <a:solidFill>
              <a:schemeClr val="tx1"/>
            </a:solidFill>
          </a:ln>
        </p:spPr>
      </p:pic>
      <p:sp>
        <p:nvSpPr>
          <p:cNvPr id="4" name="CuadroTexto 3"/>
          <p:cNvSpPr txBox="1"/>
          <p:nvPr/>
        </p:nvSpPr>
        <p:spPr>
          <a:xfrm>
            <a:off x="4764220" y="3828380"/>
            <a:ext cx="4074979" cy="2039020"/>
          </a:xfrm>
          <a:prstGeom prst="rect">
            <a:avLst/>
          </a:prstGeom>
          <a:noFill/>
          <a:ln>
            <a:solidFill>
              <a:schemeClr val="tx1"/>
            </a:solidFill>
          </a:ln>
        </p:spPr>
        <p:txBody>
          <a:bodyPr wrap="square" rtlCol="0">
            <a:spAutoFit/>
          </a:bodyPr>
          <a:lstStyle/>
          <a:p>
            <a:r>
              <a:rPr lang="es-ES" sz="1150" b="1" dirty="0">
                <a:solidFill>
                  <a:srgbClr val="000000"/>
                </a:solidFill>
                <a:ea typeface="Times New Roman"/>
                <a:cs typeface="Times New Roman"/>
              </a:rPr>
              <a:t>Ingredientes</a:t>
            </a:r>
            <a:r>
              <a:rPr lang="es-ES" sz="1150" dirty="0">
                <a:solidFill>
                  <a:srgbClr val="000000"/>
                </a:solidFill>
                <a:ea typeface="Times New Roman"/>
                <a:cs typeface="Times New Roman"/>
              </a:rPr>
              <a:t>: Edulcorante (</a:t>
            </a:r>
            <a:r>
              <a:rPr lang="es-ES" sz="1150" dirty="0" err="1">
                <a:solidFill>
                  <a:srgbClr val="000000"/>
                </a:solidFill>
                <a:ea typeface="Times New Roman"/>
                <a:cs typeface="Times New Roman"/>
              </a:rPr>
              <a:t>Xylitol</a:t>
            </a:r>
            <a:r>
              <a:rPr lang="es-ES" sz="1150" dirty="0">
                <a:solidFill>
                  <a:srgbClr val="000000"/>
                </a:solidFill>
                <a:ea typeface="Times New Roman"/>
                <a:cs typeface="Times New Roman"/>
              </a:rPr>
              <a:t>), Óxido de Magnesio, Fosfato </a:t>
            </a:r>
            <a:r>
              <a:rPr lang="es-ES" sz="1150" dirty="0" err="1">
                <a:solidFill>
                  <a:srgbClr val="000000"/>
                </a:solidFill>
                <a:ea typeface="Times New Roman"/>
                <a:cs typeface="Times New Roman"/>
              </a:rPr>
              <a:t>Dicálcico</a:t>
            </a:r>
            <a:r>
              <a:rPr lang="es-ES" sz="1150" dirty="0">
                <a:solidFill>
                  <a:srgbClr val="000000"/>
                </a:solidFill>
                <a:ea typeface="Times New Roman"/>
                <a:cs typeface="Times New Roman"/>
              </a:rPr>
              <a:t>, Vitamina C, Acidulante (E330), Potenciador del sabor, </a:t>
            </a:r>
            <a:r>
              <a:rPr lang="es-ES" sz="1150" dirty="0" err="1">
                <a:solidFill>
                  <a:srgbClr val="000000"/>
                </a:solidFill>
                <a:ea typeface="Times New Roman"/>
                <a:cs typeface="Times New Roman"/>
              </a:rPr>
              <a:t>Fumarato</a:t>
            </a:r>
            <a:r>
              <a:rPr lang="es-ES" sz="1150" dirty="0">
                <a:solidFill>
                  <a:srgbClr val="000000"/>
                </a:solidFill>
                <a:ea typeface="Times New Roman"/>
                <a:cs typeface="Times New Roman"/>
              </a:rPr>
              <a:t> Ferroso, Agente de carga (E460), Gelatina, Aceite de Palma, Vitamina E, </a:t>
            </a:r>
            <a:r>
              <a:rPr lang="es-ES" sz="1150" dirty="0" err="1">
                <a:solidFill>
                  <a:srgbClr val="000000"/>
                </a:solidFill>
                <a:ea typeface="Times New Roman"/>
                <a:cs typeface="Times New Roman"/>
              </a:rPr>
              <a:t>Antiaglomerante</a:t>
            </a:r>
            <a:r>
              <a:rPr lang="es-ES" sz="1150" dirty="0">
                <a:solidFill>
                  <a:srgbClr val="000000"/>
                </a:solidFill>
                <a:ea typeface="Times New Roman"/>
                <a:cs typeface="Times New Roman"/>
              </a:rPr>
              <a:t> (E551), Emulgentes (E470b, E570), Almidón, </a:t>
            </a:r>
            <a:r>
              <a:rPr lang="es-ES" sz="1150" dirty="0" err="1">
                <a:solidFill>
                  <a:srgbClr val="000000"/>
                </a:solidFill>
                <a:ea typeface="Times New Roman"/>
                <a:cs typeface="Times New Roman"/>
              </a:rPr>
              <a:t>Nicotinamida</a:t>
            </a:r>
            <a:r>
              <a:rPr lang="es-ES" sz="1150" dirty="0">
                <a:solidFill>
                  <a:srgbClr val="000000"/>
                </a:solidFill>
                <a:ea typeface="Times New Roman"/>
                <a:cs typeface="Times New Roman"/>
              </a:rPr>
              <a:t>, </a:t>
            </a:r>
            <a:r>
              <a:rPr lang="es-ES" sz="1150" dirty="0" err="1">
                <a:solidFill>
                  <a:srgbClr val="000000"/>
                </a:solidFill>
                <a:ea typeface="Times New Roman"/>
                <a:cs typeface="Times New Roman"/>
              </a:rPr>
              <a:t>Maltodextrina</a:t>
            </a:r>
            <a:r>
              <a:rPr lang="es-ES" sz="1150" dirty="0">
                <a:solidFill>
                  <a:srgbClr val="000000"/>
                </a:solidFill>
                <a:ea typeface="Times New Roman"/>
                <a:cs typeface="Times New Roman"/>
              </a:rPr>
              <a:t>, Óxido de Zinc, Cloruro Potásico, D - </a:t>
            </a:r>
            <a:r>
              <a:rPr lang="es-ES" sz="1150" dirty="0" err="1">
                <a:solidFill>
                  <a:srgbClr val="000000"/>
                </a:solidFill>
                <a:ea typeface="Times New Roman"/>
                <a:cs typeface="Times New Roman"/>
              </a:rPr>
              <a:t>pantotenato</a:t>
            </a:r>
            <a:r>
              <a:rPr lang="es-ES" sz="1150" dirty="0">
                <a:solidFill>
                  <a:srgbClr val="000000"/>
                </a:solidFill>
                <a:ea typeface="Times New Roman"/>
                <a:cs typeface="Times New Roman"/>
              </a:rPr>
              <a:t> cálcico, </a:t>
            </a:r>
            <a:r>
              <a:rPr lang="es-ES" sz="1150" dirty="0">
                <a:solidFill>
                  <a:srgbClr val="000000"/>
                </a:solidFill>
                <a:highlight>
                  <a:srgbClr val="FFFF00"/>
                </a:highlight>
                <a:ea typeface="Times New Roman"/>
                <a:cs typeface="Times New Roman"/>
              </a:rPr>
              <a:t>Edulcorante (Aspartamo)</a:t>
            </a:r>
            <a:r>
              <a:rPr lang="es-ES" sz="1150" dirty="0">
                <a:solidFill>
                  <a:srgbClr val="000000"/>
                </a:solidFill>
                <a:ea typeface="Times New Roman"/>
                <a:cs typeface="Times New Roman"/>
              </a:rPr>
              <a:t>, Sulfato de Manganeso, Sacarosa, Vitamina B6, Vitamina B1, Vitamina A, Vitamina B2, Ácido Fólico, Almidón modificado, Biotina, Aceite Hidrogenado de Soja, </a:t>
            </a:r>
            <a:r>
              <a:rPr lang="es-ES" sz="1150" dirty="0" err="1">
                <a:solidFill>
                  <a:srgbClr val="000000"/>
                </a:solidFill>
                <a:ea typeface="Times New Roman"/>
                <a:cs typeface="Times New Roman"/>
              </a:rPr>
              <a:t>Selenato</a:t>
            </a:r>
            <a:r>
              <a:rPr lang="es-ES" sz="1150" dirty="0">
                <a:solidFill>
                  <a:srgbClr val="000000"/>
                </a:solidFill>
                <a:ea typeface="Times New Roman"/>
                <a:cs typeface="Times New Roman"/>
              </a:rPr>
              <a:t> Sódico, Vitamina K, Vitamina D, </a:t>
            </a:r>
            <a:r>
              <a:rPr lang="es-ES" sz="1150" dirty="0">
                <a:solidFill>
                  <a:srgbClr val="000000"/>
                </a:solidFill>
                <a:highlight>
                  <a:srgbClr val="FFFF00"/>
                </a:highlight>
                <a:ea typeface="Times New Roman"/>
                <a:cs typeface="Times New Roman"/>
              </a:rPr>
              <a:t>Antioxidante (E321)</a:t>
            </a:r>
            <a:r>
              <a:rPr lang="es-ES" sz="1150" dirty="0">
                <a:solidFill>
                  <a:srgbClr val="000000"/>
                </a:solidFill>
                <a:ea typeface="Times New Roman"/>
                <a:cs typeface="Times New Roman"/>
              </a:rPr>
              <a:t>, Vitamina B12.</a:t>
            </a:r>
            <a:endParaRPr lang="en-US" sz="1200" dirty="0">
              <a:effectLst/>
              <a:latin typeface="Times New Roman"/>
              <a:ea typeface="Times New Roman"/>
            </a:endParaRPr>
          </a:p>
        </p:txBody>
      </p:sp>
      <p:pic>
        <p:nvPicPr>
          <p:cNvPr id="7" name="Imagen 6"/>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l="15001" r="4166" b="2222"/>
          <a:stretch/>
        </p:blipFill>
        <p:spPr>
          <a:xfrm>
            <a:off x="242400" y="1696037"/>
            <a:ext cx="2222732" cy="2016000"/>
          </a:xfrm>
          <a:prstGeom prst="rect">
            <a:avLst/>
          </a:prstGeom>
          <a:ln>
            <a:solidFill>
              <a:schemeClr val="tx1"/>
            </a:solidFill>
          </a:ln>
        </p:spPr>
      </p:pic>
      <p:pic>
        <p:nvPicPr>
          <p:cNvPr id="8" name="Imagen 7"/>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l="17500" t="1111" r="9167" b="1111"/>
          <a:stretch/>
        </p:blipFill>
        <p:spPr>
          <a:xfrm>
            <a:off x="2560200" y="1696035"/>
            <a:ext cx="2101274" cy="2016000"/>
          </a:xfrm>
          <a:prstGeom prst="rect">
            <a:avLst/>
          </a:prstGeom>
          <a:ln>
            <a:solidFill>
              <a:schemeClr val="tx1"/>
            </a:solidFill>
          </a:ln>
        </p:spPr>
      </p:pic>
      <p:sp>
        <p:nvSpPr>
          <p:cNvPr id="10" name="CuadroTexto 9"/>
          <p:cNvSpPr txBox="1"/>
          <p:nvPr/>
        </p:nvSpPr>
        <p:spPr>
          <a:xfrm>
            <a:off x="4770000" y="1676400"/>
            <a:ext cx="4069199" cy="20390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s-ES" sz="1150" b="1" dirty="0">
                <a:solidFill>
                  <a:srgbClr val="000000"/>
                </a:solidFill>
                <a:ea typeface="Times New Roman"/>
                <a:cs typeface="Times New Roman"/>
              </a:rPr>
              <a:t>Ingredientes</a:t>
            </a:r>
            <a:r>
              <a:rPr lang="es-ES" sz="1150" dirty="0">
                <a:solidFill>
                  <a:srgbClr val="000000"/>
                </a:solidFill>
                <a:ea typeface="Times New Roman"/>
                <a:cs typeface="Times New Roman"/>
              </a:rPr>
              <a:t>: Fosfato </a:t>
            </a:r>
            <a:r>
              <a:rPr lang="es-ES" sz="1150" dirty="0" err="1">
                <a:solidFill>
                  <a:srgbClr val="000000"/>
                </a:solidFill>
                <a:ea typeface="Times New Roman"/>
                <a:cs typeface="Times New Roman"/>
              </a:rPr>
              <a:t>dicálcico</a:t>
            </a:r>
            <a:r>
              <a:rPr lang="es-ES" sz="1150" dirty="0">
                <a:solidFill>
                  <a:srgbClr val="000000"/>
                </a:solidFill>
                <a:ea typeface="Times New Roman"/>
                <a:cs typeface="Times New Roman"/>
              </a:rPr>
              <a:t>, óxido de magnesio, agentes de carga (E 460, E 464), vitamina C, cloruro potásico, </a:t>
            </a:r>
            <a:r>
              <a:rPr lang="es-ES" sz="1150" dirty="0">
                <a:solidFill>
                  <a:srgbClr val="000000"/>
                </a:solidFill>
                <a:highlight>
                  <a:srgbClr val="FFFF00"/>
                </a:highlight>
                <a:ea typeface="Times New Roman"/>
                <a:cs typeface="Times New Roman"/>
              </a:rPr>
              <a:t>estabilizante (E 1202)</a:t>
            </a:r>
            <a:r>
              <a:rPr lang="es-ES" sz="1150" dirty="0">
                <a:solidFill>
                  <a:srgbClr val="000000"/>
                </a:solidFill>
                <a:ea typeface="Times New Roman"/>
                <a:cs typeface="Times New Roman"/>
              </a:rPr>
              <a:t>, almidón modificado, </a:t>
            </a:r>
            <a:r>
              <a:rPr lang="es-ES" sz="1150" dirty="0" err="1">
                <a:solidFill>
                  <a:srgbClr val="000000"/>
                </a:solidFill>
                <a:ea typeface="Times New Roman"/>
                <a:cs typeface="Times New Roman"/>
              </a:rPr>
              <a:t>nicotinamida</a:t>
            </a:r>
            <a:r>
              <a:rPr lang="es-ES" sz="1150" dirty="0">
                <a:solidFill>
                  <a:srgbClr val="000000"/>
                </a:solidFill>
                <a:ea typeface="Times New Roman"/>
                <a:cs typeface="Times New Roman"/>
              </a:rPr>
              <a:t>, vitamina E, almidón, </a:t>
            </a:r>
            <a:r>
              <a:rPr lang="es-ES" sz="1150" dirty="0" err="1">
                <a:solidFill>
                  <a:srgbClr val="000000"/>
                </a:solidFill>
                <a:ea typeface="Times New Roman"/>
                <a:cs typeface="Times New Roman"/>
              </a:rPr>
              <a:t>fumarato</a:t>
            </a:r>
            <a:r>
              <a:rPr lang="es-ES" sz="1150" dirty="0">
                <a:solidFill>
                  <a:srgbClr val="000000"/>
                </a:solidFill>
                <a:ea typeface="Times New Roman"/>
                <a:cs typeface="Times New Roman"/>
              </a:rPr>
              <a:t> ferroso, </a:t>
            </a:r>
            <a:r>
              <a:rPr lang="es-ES" sz="1150" dirty="0" err="1">
                <a:solidFill>
                  <a:srgbClr val="000000"/>
                </a:solidFill>
                <a:ea typeface="Times New Roman"/>
                <a:cs typeface="Times New Roman"/>
              </a:rPr>
              <a:t>maltodextrina</a:t>
            </a:r>
            <a:r>
              <a:rPr lang="es-ES" sz="1150" dirty="0">
                <a:solidFill>
                  <a:srgbClr val="000000"/>
                </a:solidFill>
                <a:ea typeface="Times New Roman"/>
                <a:cs typeface="Times New Roman"/>
              </a:rPr>
              <a:t>, D - </a:t>
            </a:r>
            <a:r>
              <a:rPr lang="es-ES" sz="1150" dirty="0" err="1">
                <a:solidFill>
                  <a:srgbClr val="000000"/>
                </a:solidFill>
                <a:ea typeface="Times New Roman"/>
                <a:cs typeface="Times New Roman"/>
              </a:rPr>
              <a:t>pantotenato</a:t>
            </a:r>
            <a:r>
              <a:rPr lang="es-ES" sz="1150" dirty="0">
                <a:solidFill>
                  <a:srgbClr val="000000"/>
                </a:solidFill>
                <a:ea typeface="Times New Roman"/>
                <a:cs typeface="Times New Roman"/>
              </a:rPr>
              <a:t> de calcio, sacarosa, óxido de zinc, sulfato de manganeso, </a:t>
            </a:r>
            <a:r>
              <a:rPr lang="es-ES" sz="1150" dirty="0" err="1">
                <a:solidFill>
                  <a:srgbClr val="000000"/>
                </a:solidFill>
                <a:ea typeface="Times New Roman"/>
                <a:cs typeface="Times New Roman"/>
              </a:rPr>
              <a:t>antiaglomerante</a:t>
            </a:r>
            <a:r>
              <a:rPr lang="es-ES" sz="1150" dirty="0">
                <a:solidFill>
                  <a:srgbClr val="000000"/>
                </a:solidFill>
                <a:ea typeface="Times New Roman"/>
                <a:cs typeface="Times New Roman"/>
              </a:rPr>
              <a:t> (E 551), vitamina B6, vitamina B1, vitamina B2, beta-caroteno, sulfato cúprico, vitamina A, emulgentes /E 470b, E 433), gelatina, jarabe de glucosa, luteína, ácido fólico, cloruro de cromo (III), molibdato de sodio, yoduro potásico, </a:t>
            </a:r>
            <a:r>
              <a:rPr lang="es-ES" sz="1150" dirty="0" err="1">
                <a:solidFill>
                  <a:srgbClr val="000000"/>
                </a:solidFill>
                <a:ea typeface="Times New Roman"/>
                <a:cs typeface="Times New Roman"/>
              </a:rPr>
              <a:t>seleniato</a:t>
            </a:r>
            <a:r>
              <a:rPr lang="es-ES" sz="1150" dirty="0">
                <a:solidFill>
                  <a:srgbClr val="000000"/>
                </a:solidFill>
                <a:ea typeface="Times New Roman"/>
                <a:cs typeface="Times New Roman"/>
              </a:rPr>
              <a:t> sódico, aceite vegetal, biotina, vitamina K, antioxidante (E 321), vitamina D, vitamina B12, </a:t>
            </a:r>
            <a:r>
              <a:rPr lang="es-ES" sz="1150" dirty="0">
                <a:solidFill>
                  <a:srgbClr val="000000"/>
                </a:solidFill>
                <a:highlight>
                  <a:srgbClr val="FFFF00"/>
                </a:highlight>
                <a:ea typeface="Times New Roman"/>
                <a:cs typeface="Times New Roman"/>
              </a:rPr>
              <a:t>Colorantes (E132, E171)</a:t>
            </a:r>
            <a:r>
              <a:rPr lang="es-ES" sz="1150" dirty="0">
                <a:solidFill>
                  <a:srgbClr val="000000"/>
                </a:solidFill>
                <a:ea typeface="Times New Roman"/>
                <a:cs typeface="Times New Roman"/>
              </a:rPr>
              <a:t>.</a:t>
            </a:r>
            <a:endParaRPr lang="es-ES" sz="1150" dirty="0"/>
          </a:p>
        </p:txBody>
      </p:sp>
    </p:spTree>
    <p:extLst>
      <p:ext uri="{BB962C8B-B14F-4D97-AF65-F5344CB8AC3E}">
        <p14:creationId xmlns:p14="http://schemas.microsoft.com/office/powerpoint/2010/main" val="372591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57200"/>
            <a:ext cx="9144000" cy="838200"/>
          </a:xfrm>
        </p:spPr>
        <p:txBody>
          <a:bodyPr>
            <a:noAutofit/>
          </a:bodyPr>
          <a:lstStyle/>
          <a:p>
            <a:r>
              <a:rPr lang="es-ES_tradnl" sz="4000" b="0" dirty="0" smtClean="0">
                <a:solidFill>
                  <a:schemeClr val="tx2"/>
                </a:solidFill>
                <a:effectLst/>
              </a:rPr>
              <a:t>Market España</a:t>
            </a:r>
            <a:r>
              <a:rPr lang="es-ES_tradnl" dirty="0" smtClean="0">
                <a:solidFill>
                  <a:schemeClr val="tx2"/>
                </a:solidFill>
              </a:rPr>
              <a:t/>
            </a:r>
            <a:br>
              <a:rPr lang="es-ES_tradnl" dirty="0" smtClean="0">
                <a:solidFill>
                  <a:schemeClr val="tx2"/>
                </a:solidFill>
              </a:rPr>
            </a:br>
            <a:r>
              <a:rPr lang="es-ES_tradnl" sz="4000" b="1" dirty="0" smtClean="0">
                <a:solidFill>
                  <a:schemeClr val="tx2"/>
                </a:solidFill>
                <a:effectLst/>
              </a:rPr>
              <a:t>Compromiso con la calidad</a:t>
            </a:r>
            <a:endParaRPr lang="es-ES_tradnl" sz="4000" b="1" dirty="0">
              <a:solidFill>
                <a:schemeClr val="tx2"/>
              </a:solidFill>
              <a:effectLst/>
            </a:endParaRPr>
          </a:p>
        </p:txBody>
      </p:sp>
      <p:sp>
        <p:nvSpPr>
          <p:cNvPr id="2" name="Content Placeholder 1"/>
          <p:cNvSpPr>
            <a:spLocks noGrp="1"/>
          </p:cNvSpPr>
          <p:nvPr>
            <p:ph idx="1"/>
          </p:nvPr>
        </p:nvSpPr>
        <p:spPr>
          <a:xfrm>
            <a:off x="304800" y="1752600"/>
            <a:ext cx="8382000" cy="4572000"/>
          </a:xfrm>
        </p:spPr>
        <p:txBody>
          <a:bodyPr>
            <a:normAutofit fontScale="92500" lnSpcReduction="20000"/>
          </a:bodyPr>
          <a:lstStyle/>
          <a:p>
            <a:r>
              <a:rPr lang="es-ES_tradnl" dirty="0" smtClean="0"/>
              <a:t>Los productos de </a:t>
            </a:r>
            <a:r>
              <a:rPr lang="es-ES_tradnl" dirty="0" smtClean="0">
                <a:latin typeface="Trebuchet MS"/>
              </a:rPr>
              <a:t>Market España </a:t>
            </a:r>
            <a:r>
              <a:rPr lang="es-ES_tradnl" dirty="0" smtClean="0"/>
              <a:t>son líderes en el sector gracias a sus ingredientes de vanguardia, a su base científica y a sus excepcionales controles de calidad. </a:t>
            </a:r>
          </a:p>
          <a:p>
            <a:endParaRPr lang="es-ES_tradnl" sz="1500" dirty="0" smtClean="0"/>
          </a:p>
          <a:p>
            <a:r>
              <a:rPr lang="es-ES_tradnl" dirty="0" smtClean="0"/>
              <a:t>Ventajas de la representación </a:t>
            </a:r>
            <a:br>
              <a:rPr lang="es-ES_tradnl" dirty="0" smtClean="0"/>
            </a:br>
            <a:r>
              <a:rPr lang="es-ES_tradnl" dirty="0" smtClean="0"/>
              <a:t>e intermediación comercial de productos:</a:t>
            </a:r>
          </a:p>
          <a:p>
            <a:pPr marL="598932" lvl="1" indent="-342900">
              <a:lnSpc>
                <a:spcPct val="110000"/>
              </a:lnSpc>
            </a:pPr>
            <a:r>
              <a:rPr lang="es-ES_tradnl" sz="2200" dirty="0" smtClean="0"/>
              <a:t>Identifica los productos más novedosos del mercado creados por los mejores fabricantes. </a:t>
            </a:r>
          </a:p>
          <a:p>
            <a:pPr marL="598932" lvl="1" indent="-342900">
              <a:lnSpc>
                <a:spcPct val="110000"/>
              </a:lnSpc>
            </a:pPr>
            <a:r>
              <a:rPr lang="es-ES_tradnl" sz="2200" dirty="0" smtClean="0"/>
              <a:t>Provee fórmulas integrales y sinérgicas basadas en las investigaciones actuales.</a:t>
            </a:r>
          </a:p>
          <a:p>
            <a:pPr marL="598932" lvl="1" indent="-342900">
              <a:lnSpc>
                <a:spcPct val="110000"/>
              </a:lnSpc>
            </a:pPr>
            <a:r>
              <a:rPr lang="es-ES_tradnl" sz="2200" dirty="0" smtClean="0"/>
              <a:t>Ofrece una amplia gama de productos creados por expertos del sector.</a:t>
            </a:r>
          </a:p>
          <a:p>
            <a:pPr lvl="1"/>
            <a:endParaRPr lang="es-ES_tradnl" sz="2000" dirty="0"/>
          </a:p>
        </p:txBody>
      </p:sp>
    </p:spTree>
    <p:extLst>
      <p:ext uri="{BB962C8B-B14F-4D97-AF65-F5344CB8AC3E}">
        <p14:creationId xmlns:p14="http://schemas.microsoft.com/office/powerpoint/2010/main" val="59001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458200" cy="4572000"/>
          </a:xfrm>
        </p:spPr>
        <p:txBody>
          <a:bodyPr>
            <a:normAutofit fontScale="92500" lnSpcReduction="10000"/>
          </a:bodyPr>
          <a:lstStyle/>
          <a:p>
            <a:pPr marL="109728" indent="0" fontAlgn="base">
              <a:buNone/>
            </a:pPr>
            <a:r>
              <a:rPr lang="es-ES" sz="2400" dirty="0"/>
              <a:t>Todos los productos se fabrican bajo estrictas normas de control de calidad y </a:t>
            </a:r>
            <a:r>
              <a:rPr lang="es-ES" sz="2400" dirty="0" smtClean="0"/>
              <a:t>bajo la </a:t>
            </a:r>
            <a:r>
              <a:rPr lang="es-ES" sz="2400" dirty="0"/>
              <a:t>supervisión </a:t>
            </a:r>
            <a:r>
              <a:rPr lang="es-ES" sz="2400" dirty="0" smtClean="0"/>
              <a:t>continua de </a:t>
            </a:r>
            <a:r>
              <a:rPr lang="es-ES" sz="2400" dirty="0"/>
              <a:t>la calidad.</a:t>
            </a:r>
          </a:p>
          <a:p>
            <a:pPr fontAlgn="base"/>
            <a:endParaRPr lang="en-US" sz="1400" dirty="0" smtClean="0"/>
          </a:p>
          <a:p>
            <a:pPr lvl="1" fontAlgn="base">
              <a:buFont typeface="Arial"/>
              <a:buChar char="•"/>
            </a:pPr>
            <a:r>
              <a:rPr lang="es-ES" sz="2000" dirty="0"/>
              <a:t>Se establecen especificaciones para la materia prima y para los productos terminados.</a:t>
            </a:r>
          </a:p>
          <a:p>
            <a:pPr lvl="1" fontAlgn="base">
              <a:buFont typeface="Arial"/>
              <a:buChar char="•"/>
            </a:pPr>
            <a:r>
              <a:rPr lang="es-ES" sz="2000" dirty="0"/>
              <a:t>Las materias primas se adquieren con </a:t>
            </a:r>
            <a:r>
              <a:rPr lang="es-ES" sz="2000" dirty="0" smtClean="0"/>
              <a:t>Certificados </a:t>
            </a:r>
            <a:r>
              <a:rPr lang="es-ES" sz="2000" dirty="0"/>
              <a:t>de </a:t>
            </a:r>
            <a:r>
              <a:rPr lang="es-ES" sz="2000" dirty="0" smtClean="0"/>
              <a:t>Análisis</a:t>
            </a:r>
            <a:r>
              <a:rPr lang="es-ES" sz="2000" dirty="0"/>
              <a:t>.</a:t>
            </a:r>
          </a:p>
          <a:p>
            <a:pPr lvl="1" fontAlgn="base">
              <a:buFont typeface="Arial"/>
              <a:buChar char="•"/>
            </a:pPr>
            <a:r>
              <a:rPr lang="es-ES" sz="2000" dirty="0"/>
              <a:t>Los productos se fabrican siguiendo procedimientos operativos estándar en instalaciones auditadas regularmente para asegurar </a:t>
            </a:r>
            <a:r>
              <a:rPr lang="es-ES" sz="2000" dirty="0" smtClean="0"/>
              <a:t/>
            </a:r>
            <a:br>
              <a:rPr lang="es-ES" sz="2000" dirty="0" smtClean="0"/>
            </a:br>
            <a:r>
              <a:rPr lang="es-ES" sz="2000" dirty="0" smtClean="0"/>
              <a:t>el </a:t>
            </a:r>
            <a:r>
              <a:rPr lang="es-ES" sz="2000" dirty="0"/>
              <a:t>cumplimiento de las buenas prácticas de fabricación.</a:t>
            </a:r>
          </a:p>
          <a:p>
            <a:pPr lvl="1" fontAlgn="base">
              <a:buFont typeface="Arial"/>
              <a:buChar char="•"/>
            </a:pPr>
            <a:r>
              <a:rPr lang="es-ES" sz="2000" dirty="0"/>
              <a:t>Nuestros almacenes se someten a </a:t>
            </a:r>
            <a:r>
              <a:rPr lang="es-ES" sz="2000" dirty="0" smtClean="0"/>
              <a:t>inspecciones específicas de daños en el producto, precisión de etiquetado</a:t>
            </a:r>
            <a:r>
              <a:rPr lang="es-ES" sz="2000" dirty="0"/>
              <a:t>, aspecto, sabor y olor antes de </a:t>
            </a:r>
            <a:r>
              <a:rPr lang="es-ES" sz="2000" dirty="0" smtClean="0"/>
              <a:t>dar </a:t>
            </a:r>
            <a:r>
              <a:rPr lang="es-ES" sz="2000" dirty="0"/>
              <a:t>salida a los productos.</a:t>
            </a:r>
          </a:p>
          <a:p>
            <a:pPr lvl="1" fontAlgn="base">
              <a:buFont typeface="Arial"/>
              <a:buChar char="•"/>
            </a:pPr>
            <a:r>
              <a:rPr lang="es-ES" sz="2000" dirty="0" smtClean="0"/>
              <a:t>Los productos son analizados en laboratorios independientes donde se realizan comprobaciones la </a:t>
            </a:r>
            <a:r>
              <a:rPr lang="es-ES" sz="2000" dirty="0"/>
              <a:t>capacidad isotónica, la </a:t>
            </a:r>
            <a:r>
              <a:rPr lang="es-ES" sz="2000" dirty="0" err="1"/>
              <a:t>microcontaminación</a:t>
            </a:r>
            <a:r>
              <a:rPr lang="es-ES" sz="2000" dirty="0"/>
              <a:t> y la potencia de los productos.</a:t>
            </a:r>
          </a:p>
          <a:p>
            <a:pPr marL="365760" lvl="1" indent="0">
              <a:buNone/>
            </a:pPr>
            <a:endParaRPr lang="en-US" dirty="0"/>
          </a:p>
        </p:txBody>
      </p:sp>
      <p:sp>
        <p:nvSpPr>
          <p:cNvPr id="5" name="Title 2"/>
          <p:cNvSpPr txBox="1">
            <a:spLocks/>
          </p:cNvSpPr>
          <p:nvPr/>
        </p:nvSpPr>
        <p:spPr>
          <a:xfrm>
            <a:off x="-152400" y="533400"/>
            <a:ext cx="91440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r>
              <a:rPr lang="es-ES_tradnl" sz="4000" dirty="0" smtClean="0">
                <a:solidFill>
                  <a:schemeClr val="tx2"/>
                </a:solidFill>
              </a:rPr>
              <a:t>Market España</a:t>
            </a:r>
            <a:r>
              <a:rPr lang="es-ES_tradnl" dirty="0" smtClean="0"/>
              <a:t/>
            </a:r>
            <a:br>
              <a:rPr lang="es-ES_tradnl" dirty="0" smtClean="0"/>
            </a:br>
            <a:r>
              <a:rPr lang="es-ES_tradnl" sz="4000" b="1" dirty="0" smtClean="0">
                <a:solidFill>
                  <a:schemeClr val="tx2"/>
                </a:solidFill>
              </a:rPr>
              <a:t>Compromiso con la calidad</a:t>
            </a:r>
            <a:endParaRPr lang="es-ES_tradnl" sz="4000" b="1" dirty="0">
              <a:solidFill>
                <a:schemeClr val="tx2"/>
              </a:solidFill>
            </a:endParaRPr>
          </a:p>
        </p:txBody>
      </p:sp>
    </p:spTree>
    <p:extLst>
      <p:ext uri="{BB962C8B-B14F-4D97-AF65-F5344CB8AC3E}">
        <p14:creationId xmlns:p14="http://schemas.microsoft.com/office/powerpoint/2010/main" val="891555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7467600" cy="4572000"/>
          </a:xfrm>
        </p:spPr>
        <p:txBody>
          <a:bodyPr>
            <a:normAutofit fontScale="92500" lnSpcReduction="10000"/>
          </a:bodyPr>
          <a:lstStyle/>
          <a:p>
            <a:r>
              <a:rPr lang="es-ES_tradnl" dirty="0" smtClean="0"/>
              <a:t>Nutrición isotónica</a:t>
            </a:r>
          </a:p>
          <a:p>
            <a:r>
              <a:rPr lang="es-ES_tradnl" dirty="0" smtClean="0"/>
              <a:t>Comprimidos de alta calidad y cápsulas de gel con excepcionales índices de absorción</a:t>
            </a:r>
          </a:p>
          <a:p>
            <a:r>
              <a:rPr lang="es-ES_tradnl" dirty="0" smtClean="0"/>
              <a:t> Soluciones integrales</a:t>
            </a:r>
          </a:p>
          <a:p>
            <a:r>
              <a:rPr lang="es-ES_tradnl" dirty="0" smtClean="0"/>
              <a:t>Resultados cuantificables en pacientes</a:t>
            </a:r>
          </a:p>
          <a:p>
            <a:r>
              <a:rPr lang="es-ES_tradnl" dirty="0" smtClean="0"/>
              <a:t>Soluciones con bases científicas</a:t>
            </a:r>
          </a:p>
          <a:p>
            <a:pPr marL="0" indent="0">
              <a:buNone/>
            </a:pPr>
            <a:endParaRPr lang="es-ES_tradnl" dirty="0" smtClean="0"/>
          </a:p>
          <a:p>
            <a:pPr marL="109728" indent="0">
              <a:buNone/>
            </a:pPr>
            <a:r>
              <a:rPr lang="es-ES_tradnl" dirty="0" smtClean="0"/>
              <a:t>Marque la diferencia con respecto </a:t>
            </a:r>
            <a:br>
              <a:rPr lang="es-ES_tradnl" dirty="0" smtClean="0"/>
            </a:br>
            <a:r>
              <a:rPr lang="es-ES_tradnl" dirty="0" smtClean="0"/>
              <a:t>a otros especialistas. </a:t>
            </a:r>
          </a:p>
          <a:p>
            <a:pPr marL="109728" indent="0">
              <a:buNone/>
            </a:pPr>
            <a:endParaRPr lang="es-ES_tradnl" dirty="0" smtClean="0"/>
          </a:p>
          <a:p>
            <a:endParaRPr lang="es-ES_tradnl" dirty="0" smtClean="0"/>
          </a:p>
          <a:p>
            <a:endParaRPr lang="es-ES_tradnl" dirty="0" smtClean="0"/>
          </a:p>
          <a:p>
            <a:endParaRPr lang="es-ES_tradnl" dirty="0"/>
          </a:p>
        </p:txBody>
      </p:sp>
      <p:sp>
        <p:nvSpPr>
          <p:cNvPr id="7" name="Title 2"/>
          <p:cNvSpPr>
            <a:spLocks noGrp="1"/>
          </p:cNvSpPr>
          <p:nvPr>
            <p:ph type="title"/>
          </p:nvPr>
        </p:nvSpPr>
        <p:spPr>
          <a:xfrm>
            <a:off x="152400" y="533400"/>
            <a:ext cx="8839200" cy="838200"/>
          </a:xfrm>
        </p:spPr>
        <p:txBody>
          <a:bodyPr>
            <a:normAutofit fontScale="90000"/>
          </a:bodyPr>
          <a:lstStyle/>
          <a:p>
            <a:r>
              <a:rPr lang="es-ES_tradnl" dirty="0" smtClean="0">
                <a:solidFill>
                  <a:srgbClr val="39639D"/>
                </a:solidFill>
              </a:rPr>
              <a:t>Market España </a:t>
            </a:r>
            <a:r>
              <a:rPr lang="es-ES_tradnl" dirty="0" smtClean="0"/>
              <a:t/>
            </a:r>
            <a:br>
              <a:rPr lang="es-ES_tradnl" dirty="0" smtClean="0"/>
            </a:br>
            <a:r>
              <a:rPr lang="es-ES_tradnl" b="1" dirty="0" smtClean="0">
                <a:solidFill>
                  <a:srgbClr val="C00000"/>
                </a:solidFill>
                <a:effectLst/>
                <a:latin typeface="Trebuchet MS"/>
              </a:rPr>
              <a:t>Marcando la diferencia</a:t>
            </a:r>
            <a:endParaRPr lang="es-ES_tradnl" b="1" dirty="0">
              <a:solidFill>
                <a:srgbClr val="C00000"/>
              </a:solidFill>
              <a:effectLst/>
              <a:latin typeface="Trebuchet MS" panose="020B0603020202020204" pitchFamily="34" charset="0"/>
            </a:endParaRPr>
          </a:p>
        </p:txBody>
      </p:sp>
      <p:pic>
        <p:nvPicPr>
          <p:cNvPr id="5" name="Picture 4"/>
          <p:cNvPicPr>
            <a:picLocks noChangeAspect="1"/>
          </p:cNvPicPr>
          <p:nvPr/>
        </p:nvPicPr>
        <p:blipFill>
          <a:blip r:embed="rId3" cstate="email">
            <a:alphaModFix amt="56000"/>
            <a:extLst>
              <a:ext uri="{28A0092B-C50C-407E-A947-70E740481C1C}">
                <a14:useLocalDpi xmlns:a14="http://schemas.microsoft.com/office/drawing/2010/main"/>
              </a:ext>
            </a:extLst>
          </a:blip>
          <a:stretch>
            <a:fillRect/>
          </a:stretch>
        </p:blipFill>
        <p:spPr>
          <a:xfrm>
            <a:off x="6096000" y="1901466"/>
            <a:ext cx="3523976" cy="4956534"/>
          </a:xfrm>
          <a:prstGeom prst="rect">
            <a:avLst/>
          </a:prstGeom>
        </p:spPr>
      </p:pic>
    </p:spTree>
    <p:extLst>
      <p:ext uri="{BB962C8B-B14F-4D97-AF65-F5344CB8AC3E}">
        <p14:creationId xmlns:p14="http://schemas.microsoft.com/office/powerpoint/2010/main" val="1391344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320744</TotalTime>
  <Words>2258</Words>
  <Application>Microsoft Office PowerPoint</Application>
  <PresentationFormat>On-screen Show (4:3)</PresentationFormat>
  <Paragraphs>284</Paragraphs>
  <Slides>26</Slides>
  <Notes>24</Notes>
  <HiddenSlides>1</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Custom Design</vt:lpstr>
      <vt:lpstr>Office Theme</vt:lpstr>
      <vt:lpstr>1_Office Theme</vt:lpstr>
      <vt:lpstr>2_Office Theme</vt:lpstr>
      <vt:lpstr>3_Office Theme</vt:lpstr>
      <vt:lpstr>4_Office Theme</vt:lpstr>
      <vt:lpstr>5_Office Theme</vt:lpstr>
      <vt:lpstr>PowerPoint Presentation</vt:lpstr>
      <vt:lpstr>Al servicio del sector de la Atención Sanitaria </vt:lpstr>
      <vt:lpstr>PowerPoint Presentation</vt:lpstr>
      <vt:lpstr>Los pacientes ya están comprando productos para su bienestar</vt:lpstr>
      <vt:lpstr>Dispone el consumidor medio de información científica basada en suplementos nutricionales? </vt:lpstr>
      <vt:lpstr>Dos etiquetas de Complementos Multivitamínicos</vt:lpstr>
      <vt:lpstr>Market España Compromiso con la calidad</vt:lpstr>
      <vt:lpstr>PowerPoint Presentation</vt:lpstr>
      <vt:lpstr>Market España  Marcando la diferencia</vt:lpstr>
      <vt:lpstr>Nutrición isotónica</vt:lpstr>
      <vt:lpstr>Productos para sus pacientes</vt:lpstr>
      <vt:lpstr>TEMA: Planificación del Bienestar</vt:lpstr>
      <vt:lpstr>TEMA: Planificación del Bienestar</vt:lpstr>
      <vt:lpstr>Dos formas de obtener ingresos: Beneficios y Comisiones</vt:lpstr>
      <vt:lpstr>Dos formas de obtener ingresos</vt:lpstr>
      <vt:lpstr>Dos formas de obtener ingresos</vt:lpstr>
      <vt:lpstr>Dos opciones de programa  para los Profesionales Sanitarios</vt:lpstr>
      <vt:lpstr>Dos opciones de programa para los profesionales sanitarios</vt:lpstr>
      <vt:lpstr>Exención de Responsabilidad</vt:lpstr>
      <vt:lpstr>Funcionamiento del Programa HP1</vt:lpstr>
      <vt:lpstr>Opción 2: HP Internacional (Propietario de UnFranchise). Permite sacar el máximo partido a su red de contactos  con el fin de obtener ingresos adicionales</vt:lpstr>
      <vt:lpstr>Opción 2: Programa HP de Propietario de UnFranchise </vt:lpstr>
      <vt:lpstr>PowerPoint Presentation</vt:lpstr>
      <vt:lpstr>Próximos pasos</vt:lpstr>
      <vt:lpstr>Si usted actualmente es HP y  Propietario de UnFranchise de Market España...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Lorin</dc:creator>
  <cp:lastModifiedBy>Malika Comfort</cp:lastModifiedBy>
  <cp:revision>2948</cp:revision>
  <cp:lastPrinted>2015-01-21T19:13:31Z</cp:lastPrinted>
  <dcterms:created xsi:type="dcterms:W3CDTF">2012-05-17T17:30:07Z</dcterms:created>
  <dcterms:modified xsi:type="dcterms:W3CDTF">2015-01-22T18:22:39Z</dcterms:modified>
</cp:coreProperties>
</file>